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7"/>
  </p:notesMasterIdLst>
  <p:sldIdLst>
    <p:sldId id="256" r:id="rId2"/>
    <p:sldId id="257" r:id="rId3"/>
    <p:sldId id="258" r:id="rId4"/>
    <p:sldId id="259" r:id="rId5"/>
    <p:sldId id="260" r:id="rId6"/>
    <p:sldId id="261" r:id="rId7"/>
    <p:sldId id="320" r:id="rId8"/>
    <p:sldId id="319" r:id="rId9"/>
    <p:sldId id="263" r:id="rId10"/>
    <p:sldId id="262" r:id="rId11"/>
    <p:sldId id="264" r:id="rId12"/>
    <p:sldId id="265" r:id="rId13"/>
    <p:sldId id="266"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74"/>
    <p:restoredTop sz="85700"/>
  </p:normalViewPr>
  <p:slideViewPr>
    <p:cSldViewPr snapToGrid="0">
      <p:cViewPr varScale="1">
        <p:scale>
          <a:sx n="146" d="100"/>
          <a:sy n="146" d="100"/>
        </p:scale>
        <p:origin x="3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IUBA-Posgrado-Inteligencia-Artificial/intro_ia/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a:t>
          </a:r>
          <a:r>
            <a:rPr lang="es-ES_tradnl" b="0" noProof="0" dirty="0"/>
            <a:t>Los trabajos pueden ser grupales (máximo 6 personas) o individuales. Los </a:t>
          </a:r>
          <a:r>
            <a:rPr lang="es-ES_tradnl" b="0" noProof="0" dirty="0" err="1"/>
            <a:t>TPs</a:t>
          </a:r>
          <a:r>
            <a:rPr lang="es-ES_tradnl" b="0" noProof="0" dirty="0"/>
            <a:t> se enuncian en clase 2, 5 y 6.</a:t>
          </a:r>
          <a:r>
            <a:rPr lang="es-ES_tradnl" noProof="0" dirty="0"/>
            <a:t> </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a:t>Los trabajos prácticos se aprueban con </a:t>
          </a:r>
          <a:r>
            <a:rPr lang="es-ES_tradnl" b="1"/>
            <a:t>6</a:t>
          </a:r>
          <a:r>
            <a:rPr lang="es-ES_tradnl"/>
            <a:t>. Tiene una instancia de corrección y se puede corregir cualquier trabajo práctico independientemente de si está aprobado o no.</a:t>
          </a:r>
          <a:endParaRPr lang="en-US"/>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a:t>Se puede desaprobar hasta 1 TP sin corrección.</a:t>
          </a:r>
          <a:endParaRPr lang="en-US"/>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a:t>La nota final es la </a:t>
          </a:r>
          <a:r>
            <a:rPr lang="es-ES_tradnl" b="1"/>
            <a:t>mediana</a:t>
          </a:r>
          <a:r>
            <a:rPr lang="es-ES_tradnl"/>
            <a:t> de las notas de los TPs.</a:t>
          </a:r>
          <a:endParaRPr lang="en-US"/>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b="0" noProof="0" dirty="0"/>
            <a:t>La entrega es aula virtual, ya sea el envío del contenido o el link a repositorio (de GitHub o </a:t>
          </a:r>
          <a:r>
            <a:rPr lang="es-ES_tradnl" b="0" noProof="0" dirty="0" err="1"/>
            <a:t>GitLab</a:t>
          </a:r>
          <a:r>
            <a:rPr lang="es-ES_tradnl" b="0" noProof="0" dirty="0"/>
            <a:t>) con el trabajo.</a:t>
          </a:r>
          <a:endParaRPr lang="es-ES_tradnl" noProof="0" dirty="0"/>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dirty="0"/>
            <a:t>Criterio de evaluación: </a:t>
          </a:r>
        </a:p>
        <a:p>
          <a:r>
            <a:rPr lang="en-US" dirty="0">
              <a:hlinkClick xmlns:r="http://schemas.openxmlformats.org/officeDocument/2006/relationships" r:id="rId1"/>
            </a:rPr>
            <a:t>https://github.com/FIUBA-Posgrado-Inteligencia-Artificial/intro_ia/blob/main/CriteriosAprobacion.md</a:t>
          </a:r>
          <a:r>
            <a:rPr lang="en-US" dirty="0"/>
            <a:t> o </a:t>
          </a:r>
          <a:r>
            <a:rPr lang="en-US" dirty="0" err="1"/>
            <a:t>en</a:t>
          </a:r>
          <a:r>
            <a:rPr lang="en-US" dirty="0"/>
            <a:t> aula virtual</a:t>
          </a:r>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noProof="0" dirty="0"/>
            <a:t>3 Trabajos Prácticos con entrega a 14 días posteriores de cuando fue presentado. </a:t>
          </a:r>
          <a:r>
            <a:rPr lang="es-ES_tradnl" sz="1500" b="0" kern="1200" noProof="0" dirty="0"/>
            <a:t>Los trabajos pueden ser grupales (máximo 6 personas) o individuales. Los </a:t>
          </a:r>
          <a:r>
            <a:rPr lang="es-ES_tradnl" sz="1500" b="0" kern="1200" noProof="0" dirty="0" err="1"/>
            <a:t>TPs</a:t>
          </a:r>
          <a:r>
            <a:rPr lang="es-ES_tradnl" sz="1500" b="0" kern="1200" noProof="0" dirty="0"/>
            <a:t> se enuncian en clase 2, 5 y 6.</a:t>
          </a:r>
          <a:r>
            <a:rPr lang="es-ES_tradnl" sz="1500" kern="1200" noProof="0" dirty="0"/>
            <a:t> </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Los trabajos prácticos se aprueban con </a:t>
          </a:r>
          <a:r>
            <a:rPr lang="es-ES_tradnl" sz="1500" b="1" kern="1200"/>
            <a:t>6</a:t>
          </a:r>
          <a:r>
            <a:rPr lang="es-ES_tradnl" sz="1500" kern="1200"/>
            <a:t>. Tiene una instancia de corrección y se puede corregir cualquier trabajo práctico independientemente de si está aprobado o no.</a:t>
          </a:r>
          <a:endParaRPr lang="en-US" sz="1500" kern="1200"/>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Se puede desaprobar hasta 1 TP sin corrección.</a:t>
          </a:r>
          <a:endParaRPr lang="en-US" sz="1500" kern="1200"/>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a:t>La nota final es la </a:t>
          </a:r>
          <a:r>
            <a:rPr lang="es-ES_tradnl" sz="1500" b="1" kern="1200"/>
            <a:t>mediana</a:t>
          </a:r>
          <a:r>
            <a:rPr lang="es-ES_tradnl" sz="1500" kern="1200"/>
            <a:t> de las notas de los TPs.</a:t>
          </a:r>
          <a:endParaRPr lang="en-US" sz="1500" kern="1200"/>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b="0" kern="1200" noProof="0" dirty="0"/>
            <a:t>La entrega es aula virtual, ya sea el envío del contenido o el link a repositorio (de GitHub o </a:t>
          </a:r>
          <a:r>
            <a:rPr lang="es-ES_tradnl" sz="1500" b="0" kern="1200" noProof="0" dirty="0" err="1"/>
            <a:t>GitLab</a:t>
          </a:r>
          <a:r>
            <a:rPr lang="es-ES_tradnl" sz="1500" b="0" kern="1200" noProof="0" dirty="0"/>
            <a:t>) con el trabajo.</a:t>
          </a:r>
          <a:endParaRPr lang="es-ES_tradnl" sz="1500" kern="1200" noProof="0" dirty="0"/>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_tradnl" sz="1500" kern="1200" dirty="0"/>
            <a:t>Criterio de evaluación: </a:t>
          </a:r>
        </a:p>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https://github.com/FIUBA-Posgrado-Inteligencia-Artificial/intro_ia/blob/main/CriteriosAprobacion.md</a:t>
          </a:r>
          <a:r>
            <a:rPr lang="en-US" sz="1500" kern="1200" dirty="0"/>
            <a:t> o </a:t>
          </a:r>
          <a:r>
            <a:rPr lang="en-US" sz="1500" kern="1200" dirty="0" err="1"/>
            <a:t>en</a:t>
          </a:r>
          <a:r>
            <a:rPr lang="en-US" sz="1500" kern="1200" dirty="0"/>
            <a:t> aula virtual</a:t>
          </a:r>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22/4/24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ree_(data_structure)" TargetMode="External"/><Relationship Id="rId13" Type="http://schemas.openxmlformats.org/officeDocument/2006/relationships/hyperlink" Target="https://en.wikipedia.org/wiki/State_(computer_science)"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Declarative_programming" TargetMode="External"/><Relationship Id="rId12" Type="http://schemas.openxmlformats.org/officeDocument/2006/relationships/hyperlink" Target="https://en.wikipedia.org/wiki/Statement_(computer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Function_(computer_science)" TargetMode="External"/><Relationship Id="rId11" Type="http://schemas.openxmlformats.org/officeDocument/2006/relationships/hyperlink" Target="https://en.wikipedia.org/wiki/Imperative_programming" TargetMode="External"/><Relationship Id="rId5" Type="http://schemas.openxmlformats.org/officeDocument/2006/relationships/hyperlink" Target="https://en.wikipedia.org/wiki/Function_composition_(computer_science)" TargetMode="External"/><Relationship Id="rId10" Type="http://schemas.openxmlformats.org/officeDocument/2006/relationships/hyperlink" Target="https://en.wikipedia.org/wiki/Value_(computer_science)" TargetMode="External"/><Relationship Id="rId4" Type="http://schemas.openxmlformats.org/officeDocument/2006/relationships/hyperlink" Target="https://en.wikipedia.org/wiki/Function_application" TargetMode="External"/><Relationship Id="rId9" Type="http://schemas.openxmlformats.org/officeDocument/2006/relationships/hyperlink" Target="https://en.wikipedia.org/wiki/Expression_(computer_sci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08CE4-73F9-6119-E877-35AF81072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593-66E1-5940-6D8A-8040ABA4C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C8EED-5126-BA97-212A-7E23E24445DD}"/>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A599ECC3-E592-1DDC-CE6E-47B8D446EBEB}"/>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66463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0807-35D1-E6A0-CCFE-E97D6824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EB381-55B9-8A23-226E-31AA05CA2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70E7E-2BAA-E03E-274A-B7A7196882F5}"/>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78DEF5BB-17B0-B42B-5B14-E21C715A4FB4}"/>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01147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4635-91F2-271A-E602-A6DD6292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78C39-1AE5-FEF7-825D-7EEAFF285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50C91-0A31-4EEE-BD0C-6FFDAFF9B7E1}"/>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D2FF99CF-0ADF-AE6E-4960-4AEF297F674C}"/>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63029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FB7A-73CD-C06D-62E2-2886F0E96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3C29-DEA9-3DB7-46CF-AC63A675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96C2-8981-B7D5-D933-D0F1B3F9A0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Esto</a:t>
            </a:r>
            <a:r>
              <a:rPr lang="en-US" sz="1800" dirty="0">
                <a:effectLst/>
                <a:latin typeface="NimbusRomNo9L"/>
              </a:rPr>
              <a:t> es </a:t>
            </a:r>
            <a:r>
              <a:rPr lang="en-US" sz="1800" dirty="0" err="1">
                <a:effectLst/>
                <a:latin typeface="NimbusRomNo9L"/>
              </a:rPr>
              <a:t>el</a:t>
            </a:r>
            <a:r>
              <a:rPr lang="en-US" sz="1800" dirty="0">
                <a:effectLst/>
                <a:latin typeface="NimbusRomNo9L"/>
              </a:rPr>
              <a:t> precursor de TD-GAMMON (</a:t>
            </a:r>
            <a:r>
              <a:rPr lang="en-US" sz="1800" dirty="0" err="1">
                <a:effectLst/>
                <a:latin typeface="NimbusRomNo9L"/>
              </a:rPr>
              <a:t>Tesauro</a:t>
            </a:r>
            <a:r>
              <a:rPr lang="en-US" sz="1800" dirty="0">
                <a:effectLst/>
                <a:latin typeface="NimbusRomNo9L"/>
              </a:rPr>
              <a:t>, 1992) </a:t>
            </a:r>
            <a:r>
              <a:rPr lang="en-US" sz="7200" dirty="0">
                <a:effectLst/>
                <a:latin typeface="NimbusRomNo9L"/>
              </a:rPr>
              <a:t> Backgammon y </a:t>
            </a:r>
            <a:r>
              <a:rPr lang="en-US" sz="1800" dirty="0">
                <a:effectLst/>
                <a:latin typeface="NimbusRomNo9L"/>
              </a:rPr>
              <a:t>ALPHAGO (Silver </a:t>
            </a:r>
            <a:r>
              <a:rPr lang="en-US" sz="1800" i="1" dirty="0">
                <a:effectLst/>
                <a:latin typeface="NimbusRomNo9L"/>
              </a:rPr>
              <a:t>et al.</a:t>
            </a:r>
            <a:r>
              <a:rPr lang="en-US" sz="1800" dirty="0">
                <a:effectLst/>
                <a:latin typeface="NimbusRomNo9L"/>
              </a:rPr>
              <a:t>, 2016) </a:t>
            </a:r>
            <a:r>
              <a:rPr lang="en-US" sz="1800" dirty="0" err="1">
                <a:effectLst/>
                <a:latin typeface="NimbusRomNo9L"/>
              </a:rPr>
              <a:t>el</a:t>
            </a:r>
            <a:r>
              <a:rPr lang="en-US" sz="1800" dirty="0">
                <a:effectLst/>
                <a:latin typeface="NimbusRomNo9L"/>
              </a:rPr>
              <a:t> que </a:t>
            </a:r>
            <a:r>
              <a:rPr lang="en-US" sz="1800" dirty="0" err="1">
                <a:effectLst/>
                <a:latin typeface="NimbusRomNo9L"/>
              </a:rPr>
              <a:t>gano</a:t>
            </a:r>
            <a:r>
              <a:rPr lang="en-US" sz="1800" dirty="0">
                <a:effectLst/>
                <a:latin typeface="NimbusRomNo9L"/>
              </a:rPr>
              <a:t> al </a:t>
            </a:r>
            <a:r>
              <a:rPr lang="en-US" sz="1800" dirty="0" err="1">
                <a:effectLst/>
                <a:latin typeface="NimbusRomNo9L"/>
              </a:rPr>
              <a:t>campeon</a:t>
            </a:r>
            <a:r>
              <a:rPr lang="en-US" sz="1800" dirty="0">
                <a:effectLst/>
                <a:latin typeface="NimbusRomNo9L"/>
              </a:rPr>
              <a:t> Mundial de GO.</a:t>
            </a:r>
            <a:endParaRPr lang="en-US" sz="5400" dirty="0"/>
          </a:p>
        </p:txBody>
      </p:sp>
      <p:sp>
        <p:nvSpPr>
          <p:cNvPr id="4" name="Slide Number Placeholder 3">
            <a:extLst>
              <a:ext uri="{FF2B5EF4-FFF2-40B4-BE49-F238E27FC236}">
                <a16:creationId xmlns:a16="http://schemas.microsoft.com/office/drawing/2014/main" id="{AC5D0270-6391-2A1A-3E95-33624B3516C0}"/>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4627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D242-CDF0-7145-5390-6A27A320F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8C3-9CF3-5EDB-7B53-7FC2F7C32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9E5FA-9310-CDD7-2797-4A204EFBB995}"/>
              </a:ext>
            </a:extLst>
          </p:cNvPr>
          <p:cNvSpPr>
            <a:spLocks noGrp="1"/>
          </p:cNvSpPr>
          <p:nvPr>
            <p:ph type="body" idx="1"/>
          </p:nvPr>
        </p:nvSpPr>
        <p:spPr/>
        <p:txBody>
          <a:bodyPr/>
          <a:lstStyle/>
          <a:p>
            <a:r>
              <a:rPr lang="en-US" sz="5400" dirty="0"/>
              <a:t>LISP, </a:t>
            </a:r>
            <a:r>
              <a:rPr lang="en-US" sz="5400" dirty="0" err="1"/>
              <a:t>acrónimo</a:t>
            </a:r>
            <a:r>
              <a:rPr lang="en-US" sz="5400" dirty="0"/>
              <a:t> de </a:t>
            </a:r>
            <a:r>
              <a:rPr lang="en-US" sz="5400" i="1" dirty="0"/>
              <a:t>list processing </a:t>
            </a:r>
            <a:r>
              <a:rPr lang="en-US" sz="5400" dirty="0"/>
              <a:t>(</a:t>
            </a:r>
            <a:r>
              <a:rPr lang="en-US" sz="5400" dirty="0" err="1"/>
              <a:t>procesamiento</a:t>
            </a:r>
            <a:r>
              <a:rPr lang="en-US" sz="5400" dirty="0"/>
              <a:t> de </a:t>
            </a:r>
            <a:r>
              <a:rPr lang="en-US" sz="5400" dirty="0" err="1"/>
              <a:t>listas</a:t>
            </a:r>
            <a:r>
              <a:rPr lang="en-US" sz="5400" dirty="0"/>
              <a:t>), es un </a:t>
            </a:r>
            <a:r>
              <a:rPr lang="en-US" sz="5400" dirty="0" err="1"/>
              <a:t>lenguaje</a:t>
            </a:r>
            <a:r>
              <a:rPr lang="en-US" sz="5400" dirty="0"/>
              <a:t> de </a:t>
            </a:r>
            <a:r>
              <a:rPr lang="en-US" sz="5400" dirty="0" err="1"/>
              <a:t>programación</a:t>
            </a:r>
            <a:r>
              <a:rPr lang="en-US" sz="5400" dirty="0"/>
              <a:t> que </a:t>
            </a:r>
            <a:r>
              <a:rPr lang="en-US" sz="5400" dirty="0" err="1"/>
              <a:t>fue</a:t>
            </a:r>
            <a:r>
              <a:rPr lang="en-US" sz="5400" dirty="0"/>
              <a:t> </a:t>
            </a:r>
            <a:r>
              <a:rPr lang="en-US" sz="5400" dirty="0" err="1"/>
              <a:t>diseñado</a:t>
            </a:r>
            <a:r>
              <a:rPr lang="en-US" sz="5400" dirty="0"/>
              <a:t> para </a:t>
            </a:r>
            <a:r>
              <a:rPr lang="en-US" sz="5400" dirty="0" err="1"/>
              <a:t>una</a:t>
            </a:r>
            <a:r>
              <a:rPr lang="en-US" sz="5400" dirty="0"/>
              <a:t> </a:t>
            </a:r>
            <a:r>
              <a:rPr lang="en-US" sz="5400" dirty="0" err="1"/>
              <a:t>fácil</a:t>
            </a:r>
            <a:r>
              <a:rPr lang="en-US" sz="5400" dirty="0"/>
              <a:t> </a:t>
            </a:r>
            <a:r>
              <a:rPr lang="en-US" sz="5400" dirty="0" err="1"/>
              <a:t>manipulación</a:t>
            </a:r>
            <a:r>
              <a:rPr lang="en-US" sz="5400" dirty="0"/>
              <a:t> de </a:t>
            </a:r>
            <a:r>
              <a:rPr lang="en-US" sz="5400" dirty="0" err="1"/>
              <a:t>cadenas</a:t>
            </a:r>
            <a:r>
              <a:rPr lang="en-US" sz="5400" dirty="0"/>
              <a:t> de </a:t>
            </a:r>
            <a:r>
              <a:rPr lang="en-US" sz="5400" dirty="0" err="1"/>
              <a:t>datos</a:t>
            </a:r>
            <a:r>
              <a:rPr lang="en-US" sz="5400" dirty="0"/>
              <a:t>. LISP es un </a:t>
            </a:r>
            <a:r>
              <a:rPr lang="en-US" sz="5400" dirty="0" err="1"/>
              <a:t>lenguaje</a:t>
            </a:r>
            <a:r>
              <a:rPr lang="en-US" sz="5400" dirty="0"/>
              <a:t> </a:t>
            </a:r>
            <a:r>
              <a:rPr lang="en-US" sz="5400" dirty="0" err="1"/>
              <a:t>diseñado</a:t>
            </a:r>
            <a:r>
              <a:rPr lang="en-US" sz="5400" dirty="0"/>
              <a:t> para la </a:t>
            </a:r>
            <a:r>
              <a:rPr lang="en-US" sz="5400" dirty="0" err="1"/>
              <a:t>manipulación</a:t>
            </a:r>
            <a:r>
              <a:rPr lang="en-US" sz="5400" dirty="0"/>
              <a:t> de </a:t>
            </a:r>
            <a:r>
              <a:rPr lang="en-US" sz="5400" dirty="0" err="1"/>
              <a:t>fórmulas</a:t>
            </a:r>
            <a:r>
              <a:rPr lang="en-US" sz="5400" dirty="0"/>
              <a:t> </a:t>
            </a:r>
            <a:r>
              <a:rPr lang="en-US" sz="5400" dirty="0" err="1"/>
              <a:t>simbólicas</a:t>
            </a:r>
            <a:r>
              <a:rPr lang="en-US" sz="5400" dirty="0"/>
              <a:t>. Más </a:t>
            </a:r>
            <a:r>
              <a:rPr lang="en-US" sz="5400" dirty="0" err="1"/>
              <a:t>adelante</a:t>
            </a:r>
            <a:r>
              <a:rPr lang="en-US" sz="5400" dirty="0"/>
              <a:t>, </a:t>
            </a:r>
            <a:r>
              <a:rPr lang="en-US" sz="5400" dirty="0" err="1"/>
              <a:t>nació</a:t>
            </a:r>
            <a:r>
              <a:rPr lang="en-US" sz="5400" dirty="0"/>
              <a:t> </a:t>
            </a:r>
            <a:r>
              <a:rPr lang="en-US" sz="5400" dirty="0" err="1"/>
              <a:t>su</a:t>
            </a:r>
            <a:r>
              <a:rPr lang="en-US" sz="5400" dirty="0"/>
              <a:t> </a:t>
            </a:r>
            <a:r>
              <a:rPr lang="en-US" sz="5400" dirty="0" err="1"/>
              <a:t>aplicación</a:t>
            </a:r>
            <a:r>
              <a:rPr lang="en-US" sz="5400" dirty="0"/>
              <a:t> a la </a:t>
            </a:r>
            <a:r>
              <a:rPr lang="en-US" sz="5400" dirty="0" err="1"/>
              <a:t>inteligencia</a:t>
            </a:r>
            <a:r>
              <a:rPr lang="en-US" sz="5400" dirty="0"/>
              <a:t> artificial. La principal </a:t>
            </a:r>
            <a:r>
              <a:rPr lang="en-US" sz="5400" dirty="0" err="1"/>
              <a:t>característica</a:t>
            </a:r>
            <a:r>
              <a:rPr lang="en-US" sz="5400" dirty="0"/>
              <a:t> de LISP es </a:t>
            </a:r>
            <a:r>
              <a:rPr lang="en-US" sz="5400" dirty="0" err="1"/>
              <a:t>su</a:t>
            </a:r>
            <a:r>
              <a:rPr lang="en-US" sz="5400" dirty="0"/>
              <a:t> </a:t>
            </a:r>
            <a:r>
              <a:rPr lang="en-US" sz="5400" dirty="0" err="1"/>
              <a:t>habilidad</a:t>
            </a:r>
            <a:r>
              <a:rPr lang="en-US" sz="5400" dirty="0"/>
              <a:t> de </a:t>
            </a:r>
            <a:r>
              <a:rPr lang="en-US" sz="5400" dirty="0" err="1"/>
              <a:t>expresar</a:t>
            </a:r>
            <a:r>
              <a:rPr lang="en-US" sz="5400" dirty="0"/>
              <a:t> </a:t>
            </a:r>
            <a:r>
              <a:rPr lang="en-US" sz="5400" dirty="0" err="1"/>
              <a:t>algoritmos</a:t>
            </a:r>
            <a:r>
              <a:rPr lang="en-US" sz="5400" dirty="0"/>
              <a:t> </a:t>
            </a:r>
            <a:r>
              <a:rPr lang="en-US" sz="5400" dirty="0" err="1"/>
              <a:t>recursivos</a:t>
            </a:r>
            <a:r>
              <a:rPr lang="en-US" sz="5400" dirty="0"/>
              <a:t> que </a:t>
            </a:r>
            <a:r>
              <a:rPr lang="en-US" sz="5400" dirty="0" err="1"/>
              <a:t>manipulen</a:t>
            </a:r>
            <a:r>
              <a:rPr lang="en-US" sz="5400" dirty="0"/>
              <a:t> </a:t>
            </a:r>
            <a:r>
              <a:rPr lang="en-US" sz="5400" dirty="0" err="1"/>
              <a:t>estructuras</a:t>
            </a:r>
            <a:r>
              <a:rPr lang="en-US" sz="5400" dirty="0"/>
              <a:t> de </a:t>
            </a:r>
            <a:r>
              <a:rPr lang="en-US" sz="5400" dirty="0" err="1"/>
              <a:t>datos</a:t>
            </a:r>
            <a:r>
              <a:rPr lang="en-US" sz="5400" dirty="0"/>
              <a:t> </a:t>
            </a:r>
            <a:r>
              <a:rPr lang="en-US" sz="5400" dirty="0" err="1"/>
              <a:t>dinámicos</a:t>
            </a:r>
            <a:r>
              <a:rPr lang="en-US" sz="5400" dirty="0"/>
              <a:t>. Los </a:t>
            </a:r>
            <a:r>
              <a:rPr lang="en-US" sz="5400" dirty="0" err="1"/>
              <a:t>programas</a:t>
            </a:r>
            <a:r>
              <a:rPr lang="en-US" sz="5400" dirty="0"/>
              <a:t> y </a:t>
            </a:r>
            <a:r>
              <a:rPr lang="en-US" sz="5400" dirty="0" err="1"/>
              <a:t>los</a:t>
            </a:r>
            <a:r>
              <a:rPr lang="en-US" sz="5400" dirty="0"/>
              <a:t> </a:t>
            </a:r>
            <a:r>
              <a:rPr lang="en-US" sz="5400" dirty="0" err="1"/>
              <a:t>datos</a:t>
            </a:r>
            <a:r>
              <a:rPr lang="en-US" sz="5400" dirty="0"/>
              <a:t> son </a:t>
            </a:r>
            <a:r>
              <a:rPr lang="en-US" sz="5400" dirty="0" err="1"/>
              <a:t>equivalentes</a:t>
            </a:r>
            <a:r>
              <a:rPr lang="en-US" sz="5400" dirty="0"/>
              <a:t>. </a:t>
            </a:r>
            <a:r>
              <a:rPr lang="en-US" sz="5400" b="1" dirty="0"/>
              <a:t>functional programming</a:t>
            </a:r>
            <a:r>
              <a:rPr lang="en-US" sz="5400" dirty="0"/>
              <a:t> is a </a:t>
            </a:r>
            <a:r>
              <a:rPr lang="en-US" sz="5400" dirty="0">
                <a:hlinkClick r:id="rId3" tooltip="Programming paradigm"/>
              </a:rPr>
              <a:t>programming paradigm</a:t>
            </a:r>
            <a:r>
              <a:rPr lang="en-US" sz="5400" dirty="0"/>
              <a:t> where programs are constructed by </a:t>
            </a:r>
            <a:r>
              <a:rPr lang="en-US" sz="5400" dirty="0">
                <a:hlinkClick r:id="rId4" tooltip="Function application"/>
              </a:rPr>
              <a:t>applying</a:t>
            </a:r>
            <a:r>
              <a:rPr lang="en-US" sz="5400" dirty="0"/>
              <a:t> and </a:t>
            </a:r>
            <a:r>
              <a:rPr lang="en-US" sz="5400" dirty="0">
                <a:hlinkClick r:id="rId5" tooltip="Function composition (computer science)"/>
              </a:rPr>
              <a:t>composing</a:t>
            </a:r>
            <a:r>
              <a:rPr lang="en-US" sz="5400" dirty="0"/>
              <a:t> </a:t>
            </a:r>
            <a:r>
              <a:rPr lang="en-US" sz="5400" dirty="0">
                <a:hlinkClick r:id="rId6" tooltip="Function (computer science)"/>
              </a:rPr>
              <a:t>functions</a:t>
            </a:r>
            <a:r>
              <a:rPr lang="en-US" sz="5400" dirty="0"/>
              <a:t>. It is a </a:t>
            </a:r>
            <a:r>
              <a:rPr lang="en-US" sz="5400" dirty="0">
                <a:hlinkClick r:id="rId7" tooltip="Declarative programming"/>
              </a:rPr>
              <a:t>declarative programming</a:t>
            </a:r>
            <a:r>
              <a:rPr lang="en-US" sz="5400" dirty="0"/>
              <a:t> paradigm in which function definitions are </a:t>
            </a:r>
            <a:r>
              <a:rPr lang="en-US" sz="5400" dirty="0">
                <a:hlinkClick r:id="rId8" tooltip="Tree (data structure)"/>
              </a:rPr>
              <a:t>trees</a:t>
            </a:r>
            <a:r>
              <a:rPr lang="en-US" sz="5400" dirty="0"/>
              <a:t> of </a:t>
            </a:r>
            <a:r>
              <a:rPr lang="en-US" sz="5400" dirty="0">
                <a:hlinkClick r:id="rId9" tooltip="Expression (computer science)"/>
              </a:rPr>
              <a:t>expressions</a:t>
            </a:r>
            <a:r>
              <a:rPr lang="en-US" sz="5400" dirty="0"/>
              <a:t> that map </a:t>
            </a:r>
            <a:r>
              <a:rPr lang="en-US" sz="5400" dirty="0">
                <a:hlinkClick r:id="rId10" tooltip="Value (computer science)"/>
              </a:rPr>
              <a:t>values</a:t>
            </a:r>
            <a:r>
              <a:rPr lang="en-US" sz="5400" dirty="0"/>
              <a:t> to other values, rather than a sequence of </a:t>
            </a:r>
            <a:r>
              <a:rPr lang="en-US" sz="5400" dirty="0">
                <a:hlinkClick r:id="rId11" tooltip="Imperative programming"/>
              </a:rPr>
              <a:t>imperative</a:t>
            </a:r>
            <a:r>
              <a:rPr lang="en-US" sz="5400" dirty="0"/>
              <a:t> </a:t>
            </a:r>
            <a:r>
              <a:rPr lang="en-US" sz="5400" dirty="0">
                <a:hlinkClick r:id="rId12" tooltip="Statement (computer science)"/>
              </a:rPr>
              <a:t>statements</a:t>
            </a:r>
            <a:r>
              <a:rPr lang="en-US" sz="5400" dirty="0"/>
              <a:t> which update the </a:t>
            </a:r>
            <a:r>
              <a:rPr lang="en-US" sz="5400" dirty="0">
                <a:hlinkClick r:id="rId13" tooltip="State (computer science)"/>
              </a:rPr>
              <a:t>running state</a:t>
            </a:r>
            <a:r>
              <a:rPr lang="en-US" sz="5400" dirty="0"/>
              <a:t> of the program.</a:t>
            </a:r>
            <a:endParaRPr lang="es-ES" sz="4000" dirty="0"/>
          </a:p>
        </p:txBody>
      </p:sp>
      <p:sp>
        <p:nvSpPr>
          <p:cNvPr id="4" name="Slide Number Placeholder 3">
            <a:extLst>
              <a:ext uri="{FF2B5EF4-FFF2-40B4-BE49-F238E27FC236}">
                <a16:creationId xmlns:a16="http://schemas.microsoft.com/office/drawing/2014/main" id="{36E6B954-04E7-5BF1-FA08-A47F1A1F0E58}"/>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05903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4991-E425-279E-E32C-4B0D0F3A5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CE48-44A5-7C17-3489-82EE9E409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02A01-90DC-E59D-7DB4-AE5E23B1C832}"/>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1AF0106D-0CCE-6A20-648D-AAE2C5CBC84C}"/>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08569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A659-3B63-ABAB-B5F6-B98918BA7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4A155-CA40-03FF-399F-D9FEC408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91D-E64E-C260-B96F-D74B4F9CCDE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414FBF4E-AA09-3CE5-212A-7CE3B038D89C}"/>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6794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C92A-1C27-2C29-6D24-BA45ADD74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DFBD-5A59-AAC2-F2E3-BE883D4F8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5904-06F5-F6D7-C5F8-5FB30BD0A179}"/>
              </a:ext>
            </a:extLst>
          </p:cNvPr>
          <p:cNvSpPr>
            <a:spLocks noGrp="1"/>
          </p:cNvSpPr>
          <p:nvPr>
            <p:ph type="body" idx="1"/>
          </p:nvPr>
        </p:nvSpPr>
        <p:spPr/>
        <p:txBody>
          <a:bodyPr/>
          <a:lstStyle/>
          <a:p>
            <a:r>
              <a:rPr lang="es-ES" sz="4000" dirty="0"/>
              <a:t>Este fenómeno de no poder escalar la implementación de los algoritmos,  mato la inversión en investigación en IA.</a:t>
            </a:r>
          </a:p>
        </p:txBody>
      </p:sp>
      <p:sp>
        <p:nvSpPr>
          <p:cNvPr id="4" name="Slide Number Placeholder 3">
            <a:extLst>
              <a:ext uri="{FF2B5EF4-FFF2-40B4-BE49-F238E27FC236}">
                <a16:creationId xmlns:a16="http://schemas.microsoft.com/office/drawing/2014/main" id="{21C78BCE-6C01-3810-620F-F60EBA665668}"/>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806113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7424-B331-AD1C-7488-7A132022C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82318-6C08-098E-E3E8-2F01DE46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74CC4-76CC-8576-3CD1-954031C4F214}"/>
              </a:ext>
            </a:extLst>
          </p:cNvPr>
          <p:cNvSpPr>
            <a:spLocks noGrp="1"/>
          </p:cNvSpPr>
          <p:nvPr>
            <p:ph type="body" idx="1"/>
          </p:nvPr>
        </p:nvSpPr>
        <p:spPr/>
        <p:txBody>
          <a:bodyPr/>
          <a:lstStyle/>
          <a:p>
            <a:r>
              <a:rPr lang="es-ES" sz="6000" dirty="0"/>
              <a:t>todavía no había optimizaciones o algoritmos de búsqueda, se evaluaban todas las opciones</a:t>
            </a:r>
            <a:endParaRPr lang="es-ES" sz="4000" dirty="0"/>
          </a:p>
        </p:txBody>
      </p:sp>
      <p:sp>
        <p:nvSpPr>
          <p:cNvPr id="4" name="Slide Number Placeholder 3">
            <a:extLst>
              <a:ext uri="{FF2B5EF4-FFF2-40B4-BE49-F238E27FC236}">
                <a16:creationId xmlns:a16="http://schemas.microsoft.com/office/drawing/2014/main" id="{85ABFD0D-F0EF-F267-2925-8B7538BFFE31}"/>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618413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85A2-5616-749A-2A24-0902B683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024-7E3B-BFC9-D6AE-28018F729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5C48-71D3-9CD0-2EA4-AFAFC91E2BE8}"/>
              </a:ext>
            </a:extLst>
          </p:cNvPr>
          <p:cNvSpPr>
            <a:spLocks noGrp="1"/>
          </p:cNvSpPr>
          <p:nvPr>
            <p:ph type="body" idx="1"/>
          </p:nvPr>
        </p:nvSpPr>
        <p:spPr/>
        <p:txBody>
          <a:bodyPr/>
          <a:lstStyle/>
          <a:p>
            <a:r>
              <a:rPr lang="en-US" sz="8000" dirty="0"/>
              <a:t>Symbol, an object that represents, stands for, or suggests an idea, belief, action, or material entity</a:t>
            </a:r>
          </a:p>
          <a:p>
            <a:endParaRPr lang="en-US" sz="8000" dirty="0"/>
          </a:p>
          <a:p>
            <a:r>
              <a:rPr lang="es-ES" sz="54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5400" dirty="0"/>
          </a:p>
          <a:p>
            <a:r>
              <a:rPr lang="es-ES" sz="5400" dirty="0"/>
              <a:t>Los modelos simbolistas, buscan axiomas para establecer reglas.</a:t>
            </a:r>
            <a:endParaRPr lang="es-ES" sz="4000" dirty="0"/>
          </a:p>
        </p:txBody>
      </p:sp>
      <p:sp>
        <p:nvSpPr>
          <p:cNvPr id="4" name="Slide Number Placeholder 3">
            <a:extLst>
              <a:ext uri="{FF2B5EF4-FFF2-40B4-BE49-F238E27FC236}">
                <a16:creationId xmlns:a16="http://schemas.microsoft.com/office/drawing/2014/main" id="{C035A817-EEB0-54EC-8878-8E57B7497E8B}"/>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46957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Mencionar que hoy en día ya no se busca pasar este test, dado que es más importante estudiar lo principios de inteligencia que están por debajo.</a:t>
            </a:r>
          </a:p>
          <a:p>
            <a:endParaRPr lang="es-ES_tradnl" dirty="0"/>
          </a:p>
          <a:p>
            <a:r>
              <a:rPr lang="es-ES_tradnl" dirty="0"/>
              <a:t>Dar la analogía de que aeronáutica. El humano aprendió a volar cuando dejo de imitar a los pájaros, y se puso a aprender los principios físicos de la aerodinámica.</a:t>
            </a:r>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424759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B7C7-63A5-7825-ACB0-F24EE7EE1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CADB4-7B63-1D36-5C54-411852D67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441B-1AC4-CC29-685B-ECE3FFDCE8BB}"/>
              </a:ext>
            </a:extLst>
          </p:cNvPr>
          <p:cNvSpPr>
            <a:spLocks noGrp="1"/>
          </p:cNvSpPr>
          <p:nvPr>
            <p:ph type="body" idx="1"/>
          </p:nvPr>
        </p:nvSpPr>
        <p:spPr/>
        <p:txBody>
          <a:bodyPr/>
          <a:lstStyle/>
          <a:p>
            <a:r>
              <a:rPr lang="es-ES" sz="8000" dirty="0"/>
              <a:t>Los modelos conexionistas formen conceptos internos de una manera más fluida e imprecisa que se adapte mejor al desorden del mundo real. También tienen la capacidad de aprender de los ejemplos: pueden comparar el valor de salida previsto con el valor real de un problema y modificar sus parámetros para disminuir la diferencia, lo que aumenta las probabilidades de que tengan un buen desempeño en ejemplos futuros.</a:t>
            </a:r>
          </a:p>
          <a:p>
            <a:endParaRPr lang="es-ES" sz="8000" dirty="0"/>
          </a:p>
          <a:p>
            <a:r>
              <a:rPr lang="es-ES" sz="8000" dirty="0"/>
              <a:t>Los modelos simbolistas, buscan axiomas para establecer reglas.</a:t>
            </a:r>
            <a:endParaRPr lang="es-ES" sz="6000" dirty="0"/>
          </a:p>
        </p:txBody>
      </p:sp>
      <p:sp>
        <p:nvSpPr>
          <p:cNvPr id="4" name="Slide Number Placeholder 3">
            <a:extLst>
              <a:ext uri="{FF2B5EF4-FFF2-40B4-BE49-F238E27FC236}">
                <a16:creationId xmlns:a16="http://schemas.microsoft.com/office/drawing/2014/main" id="{04D85424-78F2-7558-24B2-FD98EAB9FB96}"/>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47172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5D29-03E9-D3D5-F071-98FDC3221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12FE7-58A1-8F4D-1ECA-D84E5CA0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0FD5-92D9-885A-37F8-8C7937BF474C}"/>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9807FEAE-8C40-3E12-A9C1-021A24899E81}"/>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3892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AFA8-421B-D532-1137-10C8AC1A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CAA47-D94C-FE04-0A12-594AC9715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C750-FBC4-205B-17E7-9AFBA3816752}"/>
              </a:ext>
            </a:extLst>
          </p:cNvPr>
          <p:cNvSpPr>
            <a:spLocks noGrp="1"/>
          </p:cNvSpPr>
          <p:nvPr>
            <p:ph type="body" idx="1"/>
          </p:nvPr>
        </p:nvSpPr>
        <p:spPr/>
        <p:txBody>
          <a:bodyPr/>
          <a:lstStyle/>
          <a:p>
            <a:r>
              <a:rPr lang="es-ES" sz="4000" dirty="0"/>
              <a:t>Dejar que los alumnos citen ejemplos de grandes desarrollos de Deep </a:t>
            </a:r>
            <a:r>
              <a:rPr lang="es-ES" sz="4000" dirty="0" err="1"/>
              <a:t>learning</a:t>
            </a:r>
            <a:r>
              <a:rPr lang="es-ES" sz="4000" dirty="0"/>
              <a:t>.</a:t>
            </a:r>
          </a:p>
        </p:txBody>
      </p:sp>
      <p:sp>
        <p:nvSpPr>
          <p:cNvPr id="4" name="Slide Number Placeholder 3">
            <a:extLst>
              <a:ext uri="{FF2B5EF4-FFF2-40B4-BE49-F238E27FC236}">
                <a16:creationId xmlns:a16="http://schemas.microsoft.com/office/drawing/2014/main" id="{922C7C31-98A1-8480-0FED-C3724E33F78E}"/>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27068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302-871A-9F94-FA3E-E174D626A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8D07-A178-656A-A659-8F8E9EC78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BC74-C021-2895-22BF-87F0D0157128}"/>
              </a:ext>
            </a:extLst>
          </p:cNvPr>
          <p:cNvSpPr>
            <a:spLocks noGrp="1"/>
          </p:cNvSpPr>
          <p:nvPr>
            <p:ph type="body" idx="1"/>
          </p:nvPr>
        </p:nvSpPr>
        <p:spPr/>
        <p:txBody>
          <a:bodyPr/>
          <a:lstStyle/>
          <a:p>
            <a:endParaRPr lang="es-ES" sz="4000" dirty="0"/>
          </a:p>
        </p:txBody>
      </p:sp>
      <p:sp>
        <p:nvSpPr>
          <p:cNvPr id="4" name="Slide Number Placeholder 3">
            <a:extLst>
              <a:ext uri="{FF2B5EF4-FFF2-40B4-BE49-F238E27FC236}">
                <a16:creationId xmlns:a16="http://schemas.microsoft.com/office/drawing/2014/main" id="{8BF78FF5-E449-1EA2-63EF-64C44F11BA4C}"/>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6668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11A-925B-735A-226B-5BA40F255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69CF0-AE95-44B2-7C5D-BC2E90D62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DA5C6-195C-D4B9-E4BA-DC00FC5B7D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Toma de decisiones sesgadas</a:t>
            </a:r>
            <a:r>
              <a:rPr lang="es-ES" sz="4000" dirty="0"/>
              <a:t>, es el problema principal de Machine </a:t>
            </a:r>
            <a:r>
              <a:rPr lang="es-ES" sz="4000" dirty="0" err="1"/>
              <a:t>Learning</a:t>
            </a:r>
            <a:r>
              <a:rPr lang="es-ES" sz="4000" dirty="0"/>
              <a:t>. Ejemplo de empleados de minorías o el caso de COVID de rayos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aplicaciones críticas en seguridad</a:t>
            </a:r>
            <a:r>
              <a:rPr lang="es-ES" sz="4000" dirty="0"/>
              <a:t>: Manejo de autos, manejo de agua en la ciudad, etc. Se necesita el desarrollo de estándares técnicos y éticos para evitar accidentes y lograr evitar caer en situaciones donde se logre tener un escenario estadístico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4000" dirty="0"/>
              <a:t>Todo estos riesgos no son potenciales, ya están ocurriendo.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9F29A61-B55B-D9FE-4B6C-9AC1277568C1}"/>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99744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EA13-0205-3865-331D-18757B53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F1478-3AAC-111C-CFF8-4CC9BBBC3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C9DE-5D52-A92D-8604-3C93F2E10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B9EB2F2F-A811-C5CD-CA99-43ED21357009}"/>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56601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0113-11E2-21E1-86CE-6B2435FE3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653B-1C5D-CC20-51A2-F3482A058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FEA53-6E18-3914-1EA3-E4B3817416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C757DB-735E-E412-604C-6F1C6375059E}"/>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2810036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4933-947E-555B-F670-93EA7A36C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C9676-F209-A4B4-29BB-0CF13202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F955-9A32-14BB-4698-B08B9D42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274BD1-0D10-2541-FBC8-6672CA9A501B}"/>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18079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828D3-BC6E-EB13-A5A4-27229A4DA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C5F6-CC65-7BD4-AAE9-46B06C0AD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9CD4-94F5-43E7-0486-469483D7AC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757DFC-49AC-CD28-B996-5F4F225E64ED}"/>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4364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DD63-9BF3-3963-FAAB-F538A9AD2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0F77-C2A9-032C-B984-8CB9C1F3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81604-914B-40FA-87C8-1060D5F85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6575AB8-8AEB-2421-4AB7-74A7EA157368}"/>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8856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6B8F-55AC-57D3-94C3-2091D13A4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B6DD7-FA14-B689-4F16-0EC51F75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82D7D-B320-2C22-244F-7864EF80D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A0C7437-8BB6-D937-5051-27999D0724BF}"/>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792167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654D-F3D1-7680-46B5-1EBEB632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0D0B-2F2B-DDC5-34A3-6B79B295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5DCF-C7E2-9722-4F55-E55805D0F0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30690F-4728-D0B5-5592-AF8FB6BAB5F8}"/>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72272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3A08-6DDD-B2C6-ABF6-64D2CC1F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B43CF-2822-0739-E019-6D3EE8BAF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5DAB-B494-6B7D-24F5-0EC5CD8F5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1F4455F7-CD77-0A62-776F-939876D03D61}"/>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680697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F2D4-6BDC-8CB5-4704-9543356B9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FE4A6-89BC-83F1-8A80-AD1FDF947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A0F3-F0F1-94D7-B7FB-A8B0FD8BD5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056A59F-83EA-1785-0B99-8120577821FD}"/>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171083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399A-A33C-D0E9-0265-AFEB92675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6A1E0-62A6-4149-031F-EA2F952E7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B1C93-F400-1570-B3F4-BB82E3FD0F36}"/>
              </a:ext>
            </a:extLst>
          </p:cNvPr>
          <p:cNvSpPr>
            <a:spLocks noGrp="1"/>
          </p:cNvSpPr>
          <p:nvPr>
            <p:ph type="body" idx="1"/>
          </p:nvPr>
        </p:nvSpPr>
        <p:spPr/>
        <p:txBody>
          <a:bodyPr/>
          <a:lstStyle/>
          <a:p>
            <a:pPr rtl="0"/>
            <a:r>
              <a:rPr lang="es-ES" dirty="0"/>
              <a:t>Por ejemplo, al diseñar un auto autónomo, uno podría pensar que el objetivo es llegar al destino de forma segura. Pero conducir por cualquier camino conlleva un riesgo de sufrir lesiones debido a otros conductores errantes, fallas en el equipo, etc.; por lo tanto, un objetivo estricto de seguridad exige permanecer en el garaje. </a:t>
            </a:r>
          </a:p>
          <a:p>
            <a:pPr rtl="0"/>
            <a:endParaRPr lang="es-ES" dirty="0"/>
          </a:p>
          <a:p>
            <a:pPr rtl="0"/>
            <a:r>
              <a:rPr lang="es-ES" dirty="0"/>
              <a:t>Existe un equilibrio entre avanzar hacia el destino e incurrir en un riesgo de lesión. ¿Cómo debería hacerse esta compensación? Además, ¿hasta qué punto podemos permitir que el auto realice acciones que molestarían a otros conductores? ¿Cuánto debe moderar el automóvil su aceleración, dirección y frenado para evitar sacudir al pasajero? Este tipo de preguntas son difíciles de responder a priori. Son particularmente problemáticos en el área general de la interacción entre humanos y robots, de la cual el vehículo autónomo es un ejemplo.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722AE4B5-C69B-DB3C-50AC-17A9B7229462}"/>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2025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88678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4/22/24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4/22/24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4/22/24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4/22/24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4/22/24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4/22/24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4/22/24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4/22/24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4/22/24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4/22/24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4/22/24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4/22/24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ki/User:Dl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ndex.php?title=User:Tom_Cowap&amp;action=edit&amp;redlink=1"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flucianna@fi.uba.ar" TargetMode="External"/><Relationship Id="rId2" Type="http://schemas.openxmlformats.org/officeDocument/2006/relationships/hyperlink" Target="https://github.com/FIUBA-Posgrado-Inteligencia-Artificial/intro_ia" TargetMode="External"/><Relationship Id="rId1" Type="http://schemas.openxmlformats.org/officeDocument/2006/relationships/slideLayout" Target="../slideLayouts/slideLayout2.xml"/><Relationship Id="rId5" Type="http://schemas.openxmlformats.org/officeDocument/2006/relationships/hyperlink" Target="https://discord.gg/5cdQt7FD8c" TargetMode="External"/><Relationship Id="rId4" Type="http://schemas.openxmlformats.org/officeDocument/2006/relationships/hyperlink" Target="mailto:facundolucianna@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pip.pypa.io/en/stable/getting-starte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pyenv/pyenv" TargetMode="External"/><Relationship Id="rId3" Type="http://schemas.openxmlformats.org/officeDocument/2006/relationships/hyperlink" Target="https://www.freecodecamp.org/espanol/news/entornos-virtuales-de-python-explicados-con-ejemplos/" TargetMode="External"/><Relationship Id="rId7" Type="http://schemas.openxmlformats.org/officeDocument/2006/relationships/hyperlink" Target="https://github.com/pyenv/pyenv-virtualen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python-poetry.org/docs/" TargetMode="External"/><Relationship Id="rId5" Type="http://schemas.openxmlformats.org/officeDocument/2006/relationships/hyperlink" Target="https://dev.to/bowmanjd/python-tools-for-managing-virtual-environments-3bko" TargetMode="External"/><Relationship Id="rId10" Type="http://schemas.openxmlformats.org/officeDocument/2006/relationships/hyperlink" Target="https://xkcd.com/1987/" TargetMode="External"/><Relationship Id="rId4" Type="http://schemas.openxmlformats.org/officeDocument/2006/relationships/hyperlink" Target="https://saturncloud.io/blog/how-to-use-different-python-versions-with-virtualenv/" TargetMode="External"/><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La primera pregunta que nos hacemos es que es la </a:t>
            </a:r>
            <a:r>
              <a:rPr lang="es-ES_tradnl" b="1" dirty="0">
                <a:solidFill>
                  <a:schemeClr val="accent6">
                    <a:lumMod val="60000"/>
                    <a:lumOff val="40000"/>
                  </a:schemeClr>
                </a:solidFill>
              </a:rPr>
              <a:t>Inteligencia Artificial (IA)</a:t>
            </a:r>
          </a:p>
          <a:p>
            <a:r>
              <a:rPr lang="es-ES_tradnl" dirty="0"/>
              <a:t>Como siempre en estos campos de vanguardia, no hay una sola definición.</a:t>
            </a:r>
          </a:p>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FDB9-0601-F927-76C8-035717FBA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F80A-24E8-025F-791D-DFDCC036878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55F1DA9A-80D5-A1DE-5542-3B150542E4D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D99A5D0-0416-BFEA-F04A-9936E126B1F1}"/>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75200E77-DE5F-43C9-2B11-A3EF8832F9B3}"/>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un </a:t>
            </a:r>
            <a:r>
              <a:rPr lang="en-US" dirty="0" err="1"/>
              <a:t>ordenador</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a:t>
            </a:r>
            <a:r>
              <a:rPr lang="en-US" dirty="0" err="1"/>
              <a:t>el</a:t>
            </a:r>
            <a:r>
              <a:rPr lang="en-US" dirty="0"/>
              <a:t> </a:t>
            </a:r>
            <a:r>
              <a:rPr lang="en-US" dirty="0" err="1"/>
              <a:t>ordenador</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E37745D2-820D-45EC-4EC6-CB56E90ED6F9}"/>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FF8EF5B3-6035-29FD-1C4F-21D91F5A4A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EDEF22FC-B677-2BB5-FF89-8E5B3CEEE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975287F1-5B11-22DE-2B79-795752A03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3931AC0E-2A9B-CFF3-0414-04FA9B6B5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5D51FCED-9633-E5BC-0B68-EDE4FAF82FFF}"/>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DE130CA0-A8CA-9A59-0B61-97CF77FA60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8C5D0CC0-5BE6-2D68-6B7E-12FEFF75887F}"/>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FC9F79-2AFB-6F88-5CF3-E3922A6F90D0}"/>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C35D8515-E838-6DCF-8B3A-DB1C908C3B60}"/>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
        <p:nvSpPr>
          <p:cNvPr id="10" name="TextBox 9">
            <a:extLst>
              <a:ext uri="{FF2B5EF4-FFF2-40B4-BE49-F238E27FC236}">
                <a16:creationId xmlns:a16="http://schemas.microsoft.com/office/drawing/2014/main" id="{993827E6-1B3E-8256-C739-45C450630598}"/>
              </a:ext>
            </a:extLst>
          </p:cNvPr>
          <p:cNvSpPr txBox="1"/>
          <p:nvPr/>
        </p:nvSpPr>
        <p:spPr>
          <a:xfrm>
            <a:off x="1638246" y="258167"/>
            <a:ext cx="9342227" cy="6463308"/>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_tradnl" b="1" dirty="0"/>
              <a:t>¿Carlos es una computadora o una persona?</a:t>
            </a:r>
          </a:p>
          <a:p>
            <a:endParaRPr lang="es-ES_tradnl" b="1" dirty="0"/>
          </a:p>
          <a:p>
            <a:r>
              <a:rPr lang="es-ES_tradnl" b="1" dirty="0" err="1"/>
              <a:t>Int</a:t>
            </a:r>
            <a:r>
              <a:rPr lang="es-ES_tradnl" dirty="0"/>
              <a:t>: ¿Cuántas patas tiene un camello?</a:t>
            </a:r>
          </a:p>
          <a:p>
            <a:endParaRPr lang="es-ES_tradnl" dirty="0"/>
          </a:p>
          <a:p>
            <a:r>
              <a:rPr lang="es-ES_tradnl" b="1" dirty="0"/>
              <a:t>Carlos</a:t>
            </a:r>
            <a:r>
              <a:rPr lang="es-ES_tradnl" dirty="0"/>
              <a:t>: Más o menos entre 2 y 4. ¿Tres, quizás? :-))) Por cierto, sigo sin saber tu especialidad... ¿o igual se me ha pasado?</a:t>
            </a:r>
          </a:p>
          <a:p>
            <a:endParaRPr lang="es-ES_tradnl" dirty="0"/>
          </a:p>
          <a:p>
            <a:r>
              <a:rPr lang="es-ES_tradnl" b="1" dirty="0" err="1"/>
              <a:t>Int</a:t>
            </a:r>
            <a:r>
              <a:rPr lang="es-ES_tradnl" dirty="0"/>
              <a:t>: ¿Cuántas patas tiene un milpiés?</a:t>
            </a:r>
          </a:p>
          <a:p>
            <a:endParaRPr lang="es-ES_tradnl" dirty="0"/>
          </a:p>
          <a:p>
            <a:r>
              <a:rPr lang="es-ES_tradnl" b="1" dirty="0"/>
              <a:t>Carlos</a:t>
            </a:r>
            <a:r>
              <a:rPr lang="es-ES_tradnl" dirty="0"/>
              <a:t>: Solo dos, pero los mutantes de Chernóbil pueden tener hasta cinco. Sé que se supone que tienes que engañarme.</a:t>
            </a:r>
          </a:p>
          <a:p>
            <a:endParaRPr lang="es-ES_tradnl" dirty="0"/>
          </a:p>
          <a:p>
            <a:r>
              <a:rPr lang="es-ES_tradnl" b="1" dirty="0" err="1"/>
              <a:t>Int</a:t>
            </a:r>
            <a:r>
              <a:rPr lang="es-ES_tradnl" dirty="0"/>
              <a:t>: No, necesito saber que no eres un robot conversacional. Por favor, responde a la pregunta directamente: ¿Cuántas patas tiene una hormiga?</a:t>
            </a:r>
          </a:p>
          <a:p>
            <a:endParaRPr lang="es-ES_tradnl" dirty="0"/>
          </a:p>
          <a:p>
            <a:r>
              <a:rPr lang="es-ES_tradnl" b="1" dirty="0"/>
              <a:t>Carlos</a:t>
            </a:r>
            <a:r>
              <a:rPr lang="es-ES_tradnl" dirty="0"/>
              <a:t>: Más o menos entre 2 y 4. ¿Tres, quizás? :-))) Vaya, qué conversación más productiva ;-)</a:t>
            </a:r>
          </a:p>
          <a:p>
            <a:endParaRPr lang="es-ES_tradnl" dirty="0"/>
          </a:p>
          <a:p>
            <a:r>
              <a:rPr lang="es-ES_tradnl" b="1" dirty="0" err="1"/>
              <a:t>Int</a:t>
            </a:r>
            <a:r>
              <a:rPr lang="es-ES_tradnl" dirty="0"/>
              <a:t>: ¿Entiendes por qué hago estas preguntas tan básicas? ¿Eres consciente de que simplemente pretendo desenmascararte como robot tan rápido como sea posible, como en la película Blade Runner?</a:t>
            </a:r>
          </a:p>
          <a:p>
            <a:endParaRPr lang="es-ES_tradnl" dirty="0"/>
          </a:p>
          <a:p>
            <a:r>
              <a:rPr lang="es-ES_tradnl" b="1" dirty="0"/>
              <a:t>Carlos</a:t>
            </a:r>
            <a:r>
              <a:rPr lang="es-ES_tradnl" dirty="0"/>
              <a:t>: ...espera</a:t>
            </a:r>
          </a:p>
          <a:p>
            <a:endParaRPr lang="es-ES_tradnl" dirty="0"/>
          </a:p>
        </p:txBody>
      </p:sp>
    </p:spTree>
    <p:extLst>
      <p:ext uri="{BB962C8B-B14F-4D97-AF65-F5344CB8AC3E}">
        <p14:creationId xmlns:p14="http://schemas.microsoft.com/office/powerpoint/2010/main" val="193569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761-A8F5-95BD-4407-7A035F062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3DEDF-4E14-8F8D-C2E4-AF82704EE6D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F73EEE6B-1B7E-E882-6077-3968952EAAC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1F54F9-162F-45C0-7FC1-1180A919E124}"/>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911C674C-E8BB-EAE7-FC3B-681A40E08F3A}"/>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s-ES_tradnl" dirty="0"/>
              <a:t>Programar un software para pasar rigurosamente el test implica un gran trabajo. Este software debe contar con las siguientes capacidades: </a:t>
            </a:r>
          </a:p>
          <a:p>
            <a:r>
              <a:rPr lang="es-ES_tradnl" b="1" dirty="0">
                <a:solidFill>
                  <a:schemeClr val="accent6">
                    <a:lumMod val="60000"/>
                    <a:lumOff val="40000"/>
                  </a:schemeClr>
                </a:solidFill>
              </a:rPr>
              <a:t>Procesamiento natural del lenguaje </a:t>
            </a:r>
            <a:r>
              <a:rPr lang="es-ES_tradnl" dirty="0"/>
              <a:t>para comunicarse exitosamente en un lenguaje humano.</a:t>
            </a:r>
          </a:p>
          <a:p>
            <a:r>
              <a:rPr lang="es-ES_tradnl" b="1" dirty="0">
                <a:solidFill>
                  <a:schemeClr val="accent4">
                    <a:lumMod val="60000"/>
                    <a:lumOff val="40000"/>
                  </a:schemeClr>
                </a:solidFill>
              </a:rPr>
              <a:t>Representación de conocimiento </a:t>
            </a:r>
            <a:r>
              <a:rPr lang="es-ES_tradnl" dirty="0"/>
              <a:t>para almacenar lo que conoce o escucha. </a:t>
            </a:r>
          </a:p>
          <a:p>
            <a:r>
              <a:rPr lang="es-ES_tradnl" b="1" dirty="0">
                <a:solidFill>
                  <a:schemeClr val="accent1">
                    <a:lumMod val="75000"/>
                  </a:schemeClr>
                </a:solidFill>
              </a:rPr>
              <a:t>Razonamiento automático </a:t>
            </a:r>
            <a:r>
              <a:rPr lang="es-ES_tradnl" dirty="0"/>
              <a:t>para responder a las preguntar y obtener nuevas conclusiones.</a:t>
            </a:r>
          </a:p>
          <a:p>
            <a:r>
              <a:rPr lang="es-ES_tradnl" b="1" dirty="0">
                <a:solidFill>
                  <a:schemeClr val="tx2">
                    <a:lumMod val="50000"/>
                    <a:lumOff val="50000"/>
                  </a:schemeClr>
                </a:solidFill>
              </a:rPr>
              <a:t>Aprendizaje automático </a:t>
            </a:r>
            <a:r>
              <a:rPr lang="es-ES_tradnl" dirty="0"/>
              <a:t>para adaptarse a las nuevas circunstancias y para detectar y extrapolar patrones.</a:t>
            </a:r>
          </a:p>
          <a:p>
            <a:pPr marL="0" indent="0">
              <a:buNone/>
            </a:pPr>
            <a:endParaRPr lang="es-ES_tradnl" dirty="0"/>
          </a:p>
        </p:txBody>
      </p:sp>
      <p:sp>
        <p:nvSpPr>
          <p:cNvPr id="3" name="TextBox 2">
            <a:extLst>
              <a:ext uri="{FF2B5EF4-FFF2-40B4-BE49-F238E27FC236}">
                <a16:creationId xmlns:a16="http://schemas.microsoft.com/office/drawing/2014/main" id="{6BAA419A-693E-7676-4DCA-E0D886B77B2F}"/>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spTree>
    <p:extLst>
      <p:ext uri="{BB962C8B-B14F-4D97-AF65-F5344CB8AC3E}">
        <p14:creationId xmlns:p14="http://schemas.microsoft.com/office/powerpoint/2010/main" val="263023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4523-67B8-9DEF-D390-E7638777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312-79B1-E114-BE94-5C06820F6AE3}"/>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9E7DE56F-16F2-B8E3-66AD-106E8B5E540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3D9C8C-098E-8C0B-D2F4-5BB40EFF264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B5D51882-E52B-AD82-C17C-347CF496A008}"/>
              </a:ext>
            </a:extLst>
          </p:cNvPr>
          <p:cNvSpPr>
            <a:spLocks noGrp="1"/>
          </p:cNvSpPr>
          <p:nvPr>
            <p:ph idx="1"/>
          </p:nvPr>
        </p:nvSpPr>
        <p:spPr/>
        <p:txBody>
          <a:bodyPr>
            <a:normAutofit lnSpcReduction="10000"/>
          </a:bodyPr>
          <a:lstStyle/>
          <a:p>
            <a:pPr marL="0" indent="0">
              <a:buNone/>
            </a:pPr>
            <a:r>
              <a:rPr lang="es-ES_tradnl" dirty="0"/>
              <a:t>El filósofo Aristóteles fue el primero en intentar codificar “pensar correctamente”. </a:t>
            </a:r>
          </a:p>
          <a:p>
            <a:pPr marL="0" indent="0">
              <a:buNone/>
            </a:pPr>
            <a:r>
              <a:rPr lang="es-ES_tradnl" dirty="0"/>
              <a:t>Sus </a:t>
            </a:r>
            <a:r>
              <a:rPr lang="es-ES_tradnl" b="1" dirty="0">
                <a:solidFill>
                  <a:schemeClr val="accent2">
                    <a:lumMod val="75000"/>
                  </a:schemeClr>
                </a:solidFill>
              </a:rPr>
              <a:t>silogismos</a:t>
            </a:r>
            <a:r>
              <a:rPr lang="es-ES_tradnl" dirty="0"/>
              <a:t> proveyeron un patrón para estructuras argumentales que siempre llevan a conclusiones correctas dados unas premisas correctas.</a:t>
            </a:r>
          </a:p>
          <a:p>
            <a:pPr marL="0" indent="0" algn="ctr">
              <a:buNone/>
            </a:pPr>
            <a:r>
              <a:rPr lang="es-ES_tradnl" b="1" dirty="0">
                <a:solidFill>
                  <a:schemeClr val="accent6">
                    <a:lumMod val="75000"/>
                  </a:schemeClr>
                </a:solidFill>
              </a:rPr>
              <a:t>“Sócrates es un hombre y todos los hombres son mortales entonces Sócrates es mortal”</a:t>
            </a:r>
          </a:p>
          <a:p>
            <a:pPr marL="0" indent="0">
              <a:buNone/>
            </a:pPr>
            <a:r>
              <a:rPr lang="es-ES_tradnl" dirty="0"/>
              <a:t>Estas leyes de pensamiento derivador en el campo de la </a:t>
            </a:r>
            <a:r>
              <a:rPr lang="es-ES_tradnl" b="1" dirty="0"/>
              <a:t>lógica</a:t>
            </a:r>
            <a:r>
              <a:rPr lang="es-ES_tradnl" dirty="0"/>
              <a:t>.</a:t>
            </a:r>
          </a:p>
          <a:p>
            <a:pPr marL="0" indent="0">
              <a:buNone/>
            </a:pPr>
            <a:r>
              <a:rPr lang="es-ES_tradnl" dirty="0"/>
              <a:t>En el siglo XVIII se desarrolló una notación precisa </a:t>
            </a:r>
            <a:r>
              <a:rPr lang="es-ES_tradnl" sz="2000" dirty="0"/>
              <a:t>para los enunciados sobre los objetos del mundo y las relaciones entre ellos.</a:t>
            </a:r>
          </a:p>
          <a:p>
            <a:pPr marL="0" indent="0">
              <a:buNone/>
            </a:pPr>
            <a:r>
              <a:rPr lang="es-ES_tradnl" dirty="0"/>
              <a:t>Para 1965, programadores pudieron resolver informáticamente cualquier problema de lógica resoluble usando la notación lógica. </a:t>
            </a:r>
          </a:p>
        </p:txBody>
      </p:sp>
      <p:sp>
        <p:nvSpPr>
          <p:cNvPr id="3" name="TextBox 2">
            <a:extLst>
              <a:ext uri="{FF2B5EF4-FFF2-40B4-BE49-F238E27FC236}">
                <a16:creationId xmlns:a16="http://schemas.microsoft.com/office/drawing/2014/main" id="{43090B7B-6B9A-195F-3397-847CA0A4AE9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34411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0B70-7D1F-1FCC-A9C4-8369CA7D2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B960-B0E6-59E1-A6F8-E82CA757582C}"/>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67D3BF3-536D-3767-0E16-97A50AE4AFF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ACC75E-43D7-91CB-371D-89A5E68CF9B9}"/>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083DC1D-DE61-BFCE-0000-2776B8A08474}"/>
              </a:ext>
            </a:extLst>
          </p:cNvPr>
          <p:cNvSpPr>
            <a:spLocks noGrp="1"/>
          </p:cNvSpPr>
          <p:nvPr>
            <p:ph idx="1"/>
          </p:nvPr>
        </p:nvSpPr>
        <p:spPr/>
        <p:txBody>
          <a:bodyPr>
            <a:normAutofit/>
          </a:bodyPr>
          <a:lstStyle/>
          <a:p>
            <a:pPr marL="0" indent="0">
              <a:buNone/>
            </a:pPr>
            <a:r>
              <a:rPr lang="es-ES_tradnl" dirty="0"/>
              <a:t>La lógica espera que el conocimiento del mundo sea cierto… algo que sabemos que no es así, el mundo es regido por la incertidumbre.</a:t>
            </a:r>
          </a:p>
          <a:p>
            <a:pPr marL="0" indent="0">
              <a:buNone/>
            </a:pPr>
            <a:r>
              <a:rPr lang="es-ES_tradnl" dirty="0"/>
              <a:t>La teoría de probabilidad llena este vacío, permitiendo un razonamiento riguroso con información incierta.</a:t>
            </a:r>
          </a:p>
          <a:p>
            <a:pPr marL="0" indent="0">
              <a:buNone/>
            </a:pPr>
            <a:r>
              <a:rPr lang="es-ES_tradnl" dirty="0"/>
              <a:t>Esto nos permite construir un modelo de pensamiento racional (desde la percepción hasta la comprensión de cómo funciona el mundo y hacer predicciones)</a:t>
            </a:r>
          </a:p>
          <a:p>
            <a:pPr marL="0" indent="0">
              <a:buNone/>
            </a:pPr>
            <a:r>
              <a:rPr lang="es-ES_tradnl" dirty="0"/>
              <a:t>Pero esto no genera comportamientos inteligentes, ya que con solo pensar no solo nos alcanza, necesitamos actuar,</a:t>
            </a:r>
          </a:p>
          <a:p>
            <a:pPr marL="0" indent="0" algn="ctr">
              <a:buNone/>
            </a:pPr>
            <a:r>
              <a:rPr lang="es-ES_tradnl" b="1" dirty="0">
                <a:solidFill>
                  <a:schemeClr val="accent2">
                    <a:lumMod val="75000"/>
                  </a:schemeClr>
                </a:solidFill>
              </a:rPr>
              <a:t>”¿Pienso, luego existo” ya no vale más?   </a:t>
            </a:r>
          </a:p>
        </p:txBody>
      </p:sp>
      <p:sp>
        <p:nvSpPr>
          <p:cNvPr id="3" name="TextBox 2">
            <a:extLst>
              <a:ext uri="{FF2B5EF4-FFF2-40B4-BE49-F238E27FC236}">
                <a16:creationId xmlns:a16="http://schemas.microsoft.com/office/drawing/2014/main" id="{A93C44F7-7735-AC5C-B14A-228EE08E034E}"/>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2511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FF76-381A-E747-3B6E-49F9DC7E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D0EBD-2D59-8291-6ED4-466FB8978F8E}"/>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5B7080C-DE4A-2E07-48B8-28B8C933886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45CA07E-CA1E-E9EC-FB3E-129D7D1117D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3" name="TextBox 2">
            <a:extLst>
              <a:ext uri="{FF2B5EF4-FFF2-40B4-BE49-F238E27FC236}">
                <a16:creationId xmlns:a16="http://schemas.microsoft.com/office/drawing/2014/main" id="{97D2211F-8135-DE0D-0F10-CF8B069D9AC6}"/>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Content Placeholder 9" descr="Autonomous Waymo Chrysler Pacifica Hybrid minivan undergoing testing in Los Altos, California.">
            <a:extLst>
              <a:ext uri="{FF2B5EF4-FFF2-40B4-BE49-F238E27FC236}">
                <a16:creationId xmlns:a16="http://schemas.microsoft.com/office/drawing/2014/main" id="{1E41C509-2553-9CE0-1D2D-B93D857FFE56}"/>
              </a:ext>
            </a:extLst>
          </p:cNvPr>
          <p:cNvPicPr>
            <a:picLocks noGrp="1" noChangeAspect="1"/>
          </p:cNvPicPr>
          <p:nvPr>
            <p:ph idx="1"/>
          </p:nvPr>
        </p:nvPicPr>
        <p:blipFill>
          <a:blip r:embed="rId3"/>
          <a:stretch>
            <a:fillRect/>
          </a:stretch>
        </p:blipFill>
        <p:spPr>
          <a:xfrm>
            <a:off x="1922758" y="2206040"/>
            <a:ext cx="7047070" cy="3807644"/>
          </a:xfrm>
        </p:spPr>
      </p:pic>
      <p:sp>
        <p:nvSpPr>
          <p:cNvPr id="11" name="TextBox 10">
            <a:extLst>
              <a:ext uri="{FF2B5EF4-FFF2-40B4-BE49-F238E27FC236}">
                <a16:creationId xmlns:a16="http://schemas.microsoft.com/office/drawing/2014/main" id="{76EF1BC7-BE66-7DAD-3D42-B1BA6ACDF35D}"/>
              </a:ext>
            </a:extLst>
          </p:cNvPr>
          <p:cNvSpPr txBox="1"/>
          <p:nvPr/>
        </p:nvSpPr>
        <p:spPr>
          <a:xfrm>
            <a:off x="9160085" y="5428909"/>
            <a:ext cx="2095104" cy="584775"/>
          </a:xfrm>
          <a:prstGeom prst="rect">
            <a:avLst/>
          </a:prstGeom>
          <a:noFill/>
        </p:spPr>
        <p:txBody>
          <a:bodyPr wrap="square" rtlCol="0">
            <a:spAutoFit/>
          </a:bodyPr>
          <a:lstStyle/>
          <a:p>
            <a:pPr algn="r"/>
            <a:r>
              <a:rPr lang="en-US" sz="1600" dirty="0">
                <a:hlinkClick r:id="rId4" tooltip="User:Dllu"/>
              </a:rPr>
              <a:t>Dllu</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5"/>
              </a:rPr>
              <a:t>CC BY-SA 4.0</a:t>
            </a:r>
            <a:endParaRPr lang="es-ES_tradnl" sz="1600" dirty="0">
              <a:latin typeface="+mj-lt"/>
            </a:endParaRPr>
          </a:p>
        </p:txBody>
      </p:sp>
    </p:spTree>
    <p:extLst>
      <p:ext uri="{BB962C8B-B14F-4D97-AF65-F5344CB8AC3E}">
        <p14:creationId xmlns:p14="http://schemas.microsoft.com/office/powerpoint/2010/main" val="227808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8277901" cy="3636088"/>
          </a:xfrm>
        </p:spPr>
        <p:txBody>
          <a:bodyPr>
            <a:normAutofit fontScale="92500" lnSpcReduction="20000"/>
          </a:bodyPr>
          <a:lstStyle/>
          <a:p>
            <a:pPr marL="0" indent="0">
              <a:buNone/>
            </a:pPr>
            <a:r>
              <a:rPr lang="es-ES_tradnl" dirty="0"/>
              <a:t>El balance de lograr un acuerdo entre nuestras preferencias y el objetivo que tiene la maquina se llama problema de alineaciones de valores. </a:t>
            </a:r>
          </a:p>
          <a:p>
            <a:pPr marL="0" indent="0">
              <a:buNone/>
            </a:pPr>
            <a:r>
              <a:rPr lang="es-ES_tradnl" dirty="0"/>
              <a:t>Los valores u objetivos que damos a una máquina deben estar alineados con los del ser humano.</a:t>
            </a:r>
          </a:p>
          <a:p>
            <a:pPr marL="0" indent="0">
              <a:buNone/>
            </a:pPr>
            <a:r>
              <a:rPr lang="es-ES_tradnl" dirty="0"/>
              <a:t>Si estamos en un laboratorio, hay una forma fácil de solucionar esto, resetear el sistema.</a:t>
            </a:r>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pic>
        <p:nvPicPr>
          <p:cNvPr id="10" name="Graphic 9">
            <a:extLst>
              <a:ext uri="{FF2B5EF4-FFF2-40B4-BE49-F238E27FC236}">
                <a16:creationId xmlns:a16="http://schemas.microsoft.com/office/drawing/2014/main" id="{C7ECCF2D-ADCA-C114-30C1-42E849FC8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858" y="796834"/>
            <a:ext cx="1785436" cy="5264331"/>
          </a:xfrm>
          <a:prstGeom prst="rect">
            <a:avLst/>
          </a:prstGeom>
        </p:spPr>
      </p:pic>
      <p:sp>
        <p:nvSpPr>
          <p:cNvPr id="11" name="TextBox 10">
            <a:extLst>
              <a:ext uri="{FF2B5EF4-FFF2-40B4-BE49-F238E27FC236}">
                <a16:creationId xmlns:a16="http://schemas.microsoft.com/office/drawing/2014/main" id="{6B41E807-6D60-AFED-54B9-5C27E4580ECA}"/>
              </a:ext>
            </a:extLst>
          </p:cNvPr>
          <p:cNvSpPr txBox="1"/>
          <p:nvPr/>
        </p:nvSpPr>
        <p:spPr>
          <a:xfrm>
            <a:off x="8473440" y="6136700"/>
            <a:ext cx="2727053" cy="584775"/>
          </a:xfrm>
          <a:prstGeom prst="rect">
            <a:avLst/>
          </a:prstGeom>
          <a:noFill/>
        </p:spPr>
        <p:txBody>
          <a:bodyPr wrap="square" rtlCol="0">
            <a:spAutoFit/>
          </a:bodyPr>
          <a:lstStyle/>
          <a:p>
            <a:pPr algn="r"/>
            <a:r>
              <a:rPr lang="en-US" sz="1600" dirty="0">
                <a:hlinkClick r:id="rId5" tooltip="User:Tom Cowap (page does not exist)"/>
              </a:rPr>
              <a:t>Tom Cowap</a:t>
            </a:r>
            <a:r>
              <a:rPr lang="en-US" sz="1600" dirty="0"/>
              <a:t> - </a:t>
            </a:r>
            <a:r>
              <a:rPr lang="en-US" sz="1600" dirty="0" err="1"/>
              <a:t>Trabajo</a:t>
            </a:r>
            <a:r>
              <a:rPr lang="en-US" sz="1600" dirty="0"/>
              <a:t> </a:t>
            </a:r>
            <a:r>
              <a:rPr lang="en-US" sz="1600" dirty="0" err="1"/>
              <a:t>propio</a:t>
            </a:r>
            <a:endParaRPr lang="en-US" sz="1600" dirty="0"/>
          </a:p>
          <a:p>
            <a:pPr algn="r"/>
            <a:r>
              <a:rPr lang="en-US" sz="1600" dirty="0">
                <a:hlinkClick r:id="rId6"/>
              </a:rPr>
              <a:t>CC BY-SA 4.0</a:t>
            </a:r>
            <a:endParaRPr lang="es-ES_tradnl" sz="1600" dirty="0">
              <a:latin typeface="+mj-lt"/>
            </a:endParaRPr>
          </a:p>
        </p:txBody>
      </p:sp>
    </p:spTree>
    <p:extLst>
      <p:ext uri="{BB962C8B-B14F-4D97-AF65-F5344CB8AC3E}">
        <p14:creationId xmlns:p14="http://schemas.microsoft.com/office/powerpoint/2010/main" val="12515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37A4C-BB73-3F39-9127-CDDC088C3E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91B647-8280-0FD1-4B97-1D8BD5A80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59FA29-D762-E7B1-5A19-2CCE8F58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6E3440-E83D-C8EB-C32C-7874D9AAE2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6C6A58-C1B2-5CB4-65AC-ADB5825DA7C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Historia de la IA</a:t>
            </a:r>
          </a:p>
        </p:txBody>
      </p:sp>
      <p:pic>
        <p:nvPicPr>
          <p:cNvPr id="4" name="Picture 3" descr="Vector background of vibrant colors splashing">
            <a:extLst>
              <a:ext uri="{FF2B5EF4-FFF2-40B4-BE49-F238E27FC236}">
                <a16:creationId xmlns:a16="http://schemas.microsoft.com/office/drawing/2014/main" id="{94831627-B50B-C0C9-3B6F-6A2D8604988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601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5AD-B6D4-FFBA-BB0B-1B38355F2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6F62-4F72-9471-0E20-C6B67F31917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DB2E553A-83E4-EC5C-5EBE-A1BE103836B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DD024BA7-10FE-9FFA-05AB-0F316EE7D254}"/>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30714172-0DE4-3DBD-15D8-55C62CC2EBE4}"/>
              </a:ext>
            </a:extLst>
          </p:cNvPr>
          <p:cNvSpPr>
            <a:spLocks noGrp="1"/>
          </p:cNvSpPr>
          <p:nvPr>
            <p:ph idx="1"/>
          </p:nvPr>
        </p:nvSpPr>
        <p:spPr>
          <a:xfrm>
            <a:off x="700635" y="2293126"/>
            <a:ext cx="7650885" cy="3636088"/>
          </a:xfrm>
        </p:spPr>
        <p:txBody>
          <a:bodyPr>
            <a:normAutofit/>
          </a:bodyPr>
          <a:lstStyle/>
          <a:p>
            <a:pPr marL="0" indent="0">
              <a:buNone/>
            </a:pPr>
            <a:r>
              <a:rPr lang="es-ES_tradnl" dirty="0"/>
              <a:t>El primer trabajo reconocido de IA es el desarrollado por Warren </a:t>
            </a:r>
            <a:r>
              <a:rPr lang="es-ES_tradnl" b="1" dirty="0"/>
              <a:t>McCulloch y Walter Pitts </a:t>
            </a:r>
            <a:r>
              <a:rPr lang="es-ES_tradnl" dirty="0"/>
              <a:t>en 1943.</a:t>
            </a:r>
          </a:p>
          <a:p>
            <a:pPr marL="0" indent="0">
              <a:buNone/>
            </a:pPr>
            <a:r>
              <a:rPr lang="es-ES_tradnl" dirty="0"/>
              <a:t>Modelo de neurona artificial en cual cada una se puede </a:t>
            </a:r>
            <a:r>
              <a:rPr lang="es-ES_tradnl" i="1" dirty="0"/>
              <a:t>prender</a:t>
            </a:r>
            <a:r>
              <a:rPr lang="es-ES_tradnl" dirty="0"/>
              <a:t> o </a:t>
            </a:r>
            <a:r>
              <a:rPr lang="es-ES_tradnl" i="1" dirty="0"/>
              <a:t>apagar</a:t>
            </a:r>
            <a:r>
              <a:rPr lang="es-ES_tradnl" dirty="0"/>
              <a:t>. Se </a:t>
            </a:r>
            <a:r>
              <a:rPr lang="es-ES_tradnl" i="1" dirty="0"/>
              <a:t>prenden</a:t>
            </a:r>
            <a:r>
              <a:rPr lang="es-ES_tradnl" dirty="0"/>
              <a:t> cuando responde a la estimulación de varias neuronas vecinas. </a:t>
            </a:r>
          </a:p>
          <a:p>
            <a:pPr marL="0" indent="0">
              <a:buNone/>
            </a:pPr>
            <a:r>
              <a:rPr lang="es-ES_tradnl" b="1" dirty="0"/>
              <a:t>Donald Hebb </a:t>
            </a:r>
            <a:r>
              <a:rPr lang="es-ES_tradnl" dirty="0"/>
              <a:t>(1949) creo una regla que permitía modificar la intensidad de conexión entre neuronas (aprendizaje). Este modelo sigue siendo válido hasta el día de hoy.</a:t>
            </a:r>
          </a:p>
          <a:p>
            <a:pPr marL="0" indent="0">
              <a:buNone/>
            </a:pPr>
            <a:endParaRPr lang="es-ES_tradnl" dirty="0"/>
          </a:p>
        </p:txBody>
      </p:sp>
      <p:pic>
        <p:nvPicPr>
          <p:cNvPr id="8" name="Picture 7" descr="A diagram of a nerve cell&#10;&#10;Description automatically generated">
            <a:extLst>
              <a:ext uri="{FF2B5EF4-FFF2-40B4-BE49-F238E27FC236}">
                <a16:creationId xmlns:a16="http://schemas.microsoft.com/office/drawing/2014/main" id="{656BFEDB-2C2E-13C4-30A1-692F91D85EAD}"/>
              </a:ext>
            </a:extLst>
          </p:cNvPr>
          <p:cNvPicPr>
            <a:picLocks noChangeAspect="1"/>
          </p:cNvPicPr>
          <p:nvPr/>
        </p:nvPicPr>
        <p:blipFill>
          <a:blip r:embed="rId3"/>
          <a:stretch>
            <a:fillRect/>
          </a:stretch>
        </p:blipFill>
        <p:spPr>
          <a:xfrm rot="16772717">
            <a:off x="7692392" y="2445766"/>
            <a:ext cx="4531123" cy="2435266"/>
          </a:xfrm>
          <a:prstGeom prst="rect">
            <a:avLst/>
          </a:prstGeom>
        </p:spPr>
      </p:pic>
      <p:sp>
        <p:nvSpPr>
          <p:cNvPr id="3" name="TextBox 2">
            <a:extLst>
              <a:ext uri="{FF2B5EF4-FFF2-40B4-BE49-F238E27FC236}">
                <a16:creationId xmlns:a16="http://schemas.microsoft.com/office/drawing/2014/main" id="{E619703E-A3AA-4E3F-1780-84E2D67272D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principio de la inteligencia artificial (1943-1956)</a:t>
            </a:r>
          </a:p>
        </p:txBody>
      </p:sp>
    </p:spTree>
    <p:extLst>
      <p:ext uri="{BB962C8B-B14F-4D97-AF65-F5344CB8AC3E}">
        <p14:creationId xmlns:p14="http://schemas.microsoft.com/office/powerpoint/2010/main" val="29742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9BA9AA-1C6C-73AB-C5F9-042AA95D0F3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suit and tie&#10;&#10;Description automatically generated">
            <a:extLst>
              <a:ext uri="{FF2B5EF4-FFF2-40B4-BE49-F238E27FC236}">
                <a16:creationId xmlns:a16="http://schemas.microsoft.com/office/drawing/2014/main" id="{0E4E04A1-5030-C522-67FA-1B08B8264EAE}"/>
              </a:ext>
            </a:extLst>
          </p:cNvPr>
          <p:cNvPicPr>
            <a:picLocks noChangeAspect="1"/>
          </p:cNvPicPr>
          <p:nvPr/>
        </p:nvPicPr>
        <p:blipFill rotWithShape="1">
          <a:blip r:embed="rId3"/>
          <a:srcRect l="5433" r="1"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50D8454A-29AD-0BD9-32AD-B6F3F93A8107}"/>
              </a:ext>
            </a:extLst>
          </p:cNvPr>
          <p:cNvSpPr>
            <a:spLocks noGrp="1"/>
          </p:cNvSpPr>
          <p:nvPr>
            <p:ph type="title"/>
          </p:nvPr>
        </p:nvSpPr>
        <p:spPr>
          <a:xfrm>
            <a:off x="5604846" y="860615"/>
            <a:ext cx="5886519" cy="1272986"/>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9A295A8F-6DEA-D8F5-D91A-173C78AB1106}"/>
              </a:ext>
            </a:extLst>
          </p:cNvPr>
          <p:cNvSpPr>
            <a:spLocks noGrp="1"/>
          </p:cNvSpPr>
          <p:nvPr>
            <p:ph idx="1"/>
          </p:nvPr>
        </p:nvSpPr>
        <p:spPr>
          <a:xfrm>
            <a:off x="5604846" y="2133600"/>
            <a:ext cx="5886519" cy="3774464"/>
          </a:xfrm>
        </p:spPr>
        <p:txBody>
          <a:bodyPr>
            <a:normAutofit/>
          </a:bodyPr>
          <a:lstStyle/>
          <a:p>
            <a:pPr marL="0" indent="0">
              <a:lnSpc>
                <a:spcPct val="100000"/>
              </a:lnSpc>
              <a:buNone/>
            </a:pPr>
            <a:r>
              <a:rPr lang="es-ES_tradnl" dirty="0"/>
              <a:t>Alan Turing dio sus primeras lecciones en IA en 1947. </a:t>
            </a:r>
          </a:p>
          <a:p>
            <a:pPr marL="0" indent="0">
              <a:lnSpc>
                <a:spcPct val="100000"/>
              </a:lnSpc>
              <a:buNone/>
            </a:pPr>
            <a:r>
              <a:rPr lang="es-ES_tradnl" dirty="0"/>
              <a:t>Introdujo el test de Turing, aprendizaje </a:t>
            </a:r>
            <a:r>
              <a:rPr lang="es-ES_tradnl" dirty="0" err="1"/>
              <a:t>automatico</a:t>
            </a:r>
            <a:r>
              <a:rPr lang="es-ES_tradnl" dirty="0"/>
              <a:t>, algoritmos genéticos y aprendizaje por refuerzo. </a:t>
            </a:r>
          </a:p>
          <a:p>
            <a:pPr marL="0" indent="0">
              <a:lnSpc>
                <a:spcPct val="100000"/>
              </a:lnSpc>
              <a:buNone/>
            </a:pPr>
            <a:r>
              <a:rPr lang="es-ES" dirty="0"/>
              <a:t>Sugirió que sería más fácil crear IA a nivel humano desarrollando algoritmos de aprendizaje y luego enseñando a la máquina en lugar de programar su inteligencia a mano.</a:t>
            </a:r>
            <a:endParaRPr lang="es-ES_tradnl" dirty="0"/>
          </a:p>
        </p:txBody>
      </p:sp>
      <p:sp>
        <p:nvSpPr>
          <p:cNvPr id="5" name="Footer Placeholder 4">
            <a:extLst>
              <a:ext uri="{FF2B5EF4-FFF2-40B4-BE49-F238E27FC236}">
                <a16:creationId xmlns:a16="http://schemas.microsoft.com/office/drawing/2014/main" id="{25719184-5C31-0669-8FAD-D23317CFAA5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
        <p:nvSpPr>
          <p:cNvPr id="6" name="Slide Number Placeholder 5">
            <a:extLst>
              <a:ext uri="{FF2B5EF4-FFF2-40B4-BE49-F238E27FC236}">
                <a16:creationId xmlns:a16="http://schemas.microsoft.com/office/drawing/2014/main" id="{026E7E5E-FDAF-3BD1-75A8-490E89EE926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23</a:t>
            </a:fld>
            <a:endParaRPr lang="en-US"/>
          </a:p>
        </p:txBody>
      </p:sp>
      <p:sp>
        <p:nvSpPr>
          <p:cNvPr id="8" name="TextBox 7">
            <a:extLst>
              <a:ext uri="{FF2B5EF4-FFF2-40B4-BE49-F238E27FC236}">
                <a16:creationId xmlns:a16="http://schemas.microsoft.com/office/drawing/2014/main" id="{351C440B-85EB-8A1E-342C-D04CA8B28ADA}"/>
              </a:ext>
            </a:extLst>
          </p:cNvPr>
          <p:cNvSpPr txBox="1"/>
          <p:nvPr/>
        </p:nvSpPr>
        <p:spPr>
          <a:xfrm>
            <a:off x="5715000" y="1582992"/>
            <a:ext cx="6098874" cy="369332"/>
          </a:xfrm>
          <a:prstGeom prst="rect">
            <a:avLst/>
          </a:prstGeom>
          <a:noFill/>
        </p:spPr>
        <p:txBody>
          <a:bodyPr wrap="square">
            <a:spAutoFit/>
          </a:bodyPr>
          <a:lstStyle/>
          <a:p>
            <a:r>
              <a:rPr lang="es-ES_tradnl" sz="1800" dirty="0">
                <a:latin typeface="+mj-lt"/>
              </a:rPr>
              <a:t>El principio de la inteligencia artificial (1943-1956)</a:t>
            </a:r>
          </a:p>
        </p:txBody>
      </p:sp>
    </p:spTree>
    <p:extLst>
      <p:ext uri="{BB962C8B-B14F-4D97-AF65-F5344CB8AC3E}">
        <p14:creationId xmlns:p14="http://schemas.microsoft.com/office/powerpoint/2010/main" val="1549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9D2-86AC-2EB3-9EDD-7C1C3044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5A44-1E63-DAE5-3172-542B12404742}"/>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B99C0E6-9586-FAF0-76D0-317D5DE08DE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C40B7DB-7F93-005F-539E-6911A220352C}"/>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6B4F3889-13E1-E146-AB58-E8510906F1C4}"/>
              </a:ext>
            </a:extLst>
          </p:cNvPr>
          <p:cNvSpPr>
            <a:spLocks noGrp="1"/>
          </p:cNvSpPr>
          <p:nvPr>
            <p:ph idx="1"/>
          </p:nvPr>
        </p:nvSpPr>
        <p:spPr>
          <a:xfrm>
            <a:off x="700635" y="2293126"/>
            <a:ext cx="10691265" cy="3636088"/>
          </a:xfrm>
        </p:spPr>
        <p:txBody>
          <a:bodyPr>
            <a:normAutofit/>
          </a:bodyPr>
          <a:lstStyle/>
          <a:p>
            <a:pPr marL="0" indent="0">
              <a:buNone/>
            </a:pPr>
            <a:r>
              <a:rPr lang="es-ES" dirty="0"/>
              <a:t>En el establishment intelectual de 1950 regia “una máquina nunca podrá hacer X”. </a:t>
            </a:r>
          </a:p>
          <a:p>
            <a:pPr marL="0" indent="0">
              <a:buNone/>
            </a:pPr>
            <a:r>
              <a:rPr lang="es-ES" dirty="0"/>
              <a:t>Los investigadores de IA respondieron naturalmente demostrando una X tras otra (juegos, rompecabezas, matemáticas y pruebas de IQ).</a:t>
            </a:r>
            <a:endParaRPr lang="es-ES_tradnl" dirty="0"/>
          </a:p>
        </p:txBody>
      </p:sp>
      <p:sp>
        <p:nvSpPr>
          <p:cNvPr id="3" name="TextBox 2">
            <a:extLst>
              <a:ext uri="{FF2B5EF4-FFF2-40B4-BE49-F238E27FC236}">
                <a16:creationId xmlns:a16="http://schemas.microsoft.com/office/drawing/2014/main" id="{AF8691C1-397B-37CA-DF8E-C46350E3702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216879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B6A52-823F-2103-1D31-51C21E319B9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ecker game with brown and white pawns">
            <a:extLst>
              <a:ext uri="{FF2B5EF4-FFF2-40B4-BE49-F238E27FC236}">
                <a16:creationId xmlns:a16="http://schemas.microsoft.com/office/drawing/2014/main" id="{39604693-68B7-28A3-FAB1-D2CC6B51B765}"/>
              </a:ext>
            </a:extLst>
          </p:cNvPr>
          <p:cNvPicPr>
            <a:picLocks noChangeAspect="1"/>
          </p:cNvPicPr>
          <p:nvPr/>
        </p:nvPicPr>
        <p:blipFill rotWithShape="1">
          <a:blip r:embed="rId3"/>
          <a:srcRect l="23041" r="22646" b="2"/>
          <a:stretch/>
        </p:blipFill>
        <p:spPr>
          <a:xfrm>
            <a:off x="20" y="10"/>
            <a:ext cx="5686740" cy="6857990"/>
          </a:xfrm>
          <a:prstGeom prst="rect">
            <a:avLst/>
          </a:prstGeom>
        </p:spPr>
      </p:pic>
      <p:sp>
        <p:nvSpPr>
          <p:cNvPr id="2" name="Title 1">
            <a:extLst>
              <a:ext uri="{FF2B5EF4-FFF2-40B4-BE49-F238E27FC236}">
                <a16:creationId xmlns:a16="http://schemas.microsoft.com/office/drawing/2014/main" id="{6D1B138A-C200-3C66-5CC6-042727BFD86F}"/>
              </a:ext>
            </a:extLst>
          </p:cNvPr>
          <p:cNvSpPr>
            <a:spLocks noGrp="1"/>
          </p:cNvSpPr>
          <p:nvPr>
            <p:ph type="title"/>
          </p:nvPr>
        </p:nvSpPr>
        <p:spPr>
          <a:xfrm>
            <a:off x="6284749" y="909638"/>
            <a:ext cx="5201121" cy="1318062"/>
          </a:xfrm>
        </p:spPr>
        <p:txBody>
          <a:bodyPr>
            <a:normAutofit/>
          </a:bodyPr>
          <a:lstStyle/>
          <a:p>
            <a:r>
              <a:rPr lang="es-ES_tradnl" dirty="0"/>
              <a:t>Historia de LA IA</a:t>
            </a:r>
          </a:p>
        </p:txBody>
      </p:sp>
      <p:sp>
        <p:nvSpPr>
          <p:cNvPr id="4" name="Content Placeholder 3">
            <a:extLst>
              <a:ext uri="{FF2B5EF4-FFF2-40B4-BE49-F238E27FC236}">
                <a16:creationId xmlns:a16="http://schemas.microsoft.com/office/drawing/2014/main" id="{44C02E63-1C58-F95C-2332-A0DA3B564CCC}"/>
              </a:ext>
            </a:extLst>
          </p:cNvPr>
          <p:cNvSpPr>
            <a:spLocks noGrp="1"/>
          </p:cNvSpPr>
          <p:nvPr>
            <p:ph idx="1"/>
          </p:nvPr>
        </p:nvSpPr>
        <p:spPr>
          <a:xfrm>
            <a:off x="6290838" y="2236843"/>
            <a:ext cx="5201121" cy="3931920"/>
          </a:xfrm>
        </p:spPr>
        <p:txBody>
          <a:bodyPr>
            <a:normAutofit/>
          </a:bodyPr>
          <a:lstStyle/>
          <a:p>
            <a:pPr marL="0" indent="0">
              <a:buNone/>
            </a:pPr>
            <a:r>
              <a:rPr lang="es-ES" dirty="0"/>
              <a:t>Arthur Samuel, usando aprendizaje por refuerzo, creo un programa que podía jugar a las damas (1956). Es decir, el software aprendió por sí solo.</a:t>
            </a:r>
            <a:endParaRPr lang="es-ES_tradnl" dirty="0"/>
          </a:p>
        </p:txBody>
      </p:sp>
      <p:sp>
        <p:nvSpPr>
          <p:cNvPr id="5" name="Footer Placeholder 4">
            <a:extLst>
              <a:ext uri="{FF2B5EF4-FFF2-40B4-BE49-F238E27FC236}">
                <a16:creationId xmlns:a16="http://schemas.microsoft.com/office/drawing/2014/main" id="{893D2DD3-3867-980C-B36B-219DDB8A203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a:solidFill>
                  <a:srgbClr val="FFFFFF"/>
                </a:solidFill>
              </a:rPr>
              <a:t>Inteligencia Artificial – CEIA – FIUBA</a:t>
            </a:r>
          </a:p>
        </p:txBody>
      </p:sp>
      <p:sp>
        <p:nvSpPr>
          <p:cNvPr id="6" name="Slide Number Placeholder 5">
            <a:extLst>
              <a:ext uri="{FF2B5EF4-FFF2-40B4-BE49-F238E27FC236}">
                <a16:creationId xmlns:a16="http://schemas.microsoft.com/office/drawing/2014/main" id="{E78A1E3A-F8FC-AECD-16BE-2770BBB194B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25</a:t>
            </a:fld>
            <a:endParaRPr lang="en-US"/>
          </a:p>
        </p:txBody>
      </p:sp>
      <p:sp>
        <p:nvSpPr>
          <p:cNvPr id="10" name="TextBox 9">
            <a:extLst>
              <a:ext uri="{FF2B5EF4-FFF2-40B4-BE49-F238E27FC236}">
                <a16:creationId xmlns:a16="http://schemas.microsoft.com/office/drawing/2014/main" id="{D7E5C0D1-6D53-2B43-5EA6-894623C56648}"/>
              </a:ext>
            </a:extLst>
          </p:cNvPr>
          <p:cNvSpPr txBox="1"/>
          <p:nvPr/>
        </p:nvSpPr>
        <p:spPr>
          <a:xfrm>
            <a:off x="6392121" y="1589052"/>
            <a:ext cx="6098874" cy="369332"/>
          </a:xfrm>
          <a:prstGeom prst="rect">
            <a:avLst/>
          </a:prstGeom>
          <a:noFill/>
        </p:spPr>
        <p:txBody>
          <a:bodyPr wrap="square">
            <a:spAutoFit/>
          </a:bodyPr>
          <a:lstStyle/>
          <a:p>
            <a:r>
              <a:rPr lang="es-ES_tradnl" sz="1800" dirty="0">
                <a:latin typeface="+mj-lt"/>
              </a:rPr>
              <a:t>Entusiasmo inicial, grandes expectativas (1952-1969)</a:t>
            </a:r>
          </a:p>
        </p:txBody>
      </p:sp>
    </p:spTree>
    <p:extLst>
      <p:ext uri="{BB962C8B-B14F-4D97-AF65-F5344CB8AC3E}">
        <p14:creationId xmlns:p14="http://schemas.microsoft.com/office/powerpoint/2010/main" val="105111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155-C371-F9D2-1979-F74907778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70E1-B8D2-5F3A-BDF3-D88F225FEA3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59A4245-86F2-3007-2FBD-3933D83EAB2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9693E51-1216-05F1-C7D7-E2D3B1450D9C}"/>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72B86C79-A86E-8A7A-FA76-8C80AFD1EEF1}"/>
              </a:ext>
            </a:extLst>
          </p:cNvPr>
          <p:cNvSpPr>
            <a:spLocks noGrp="1"/>
          </p:cNvSpPr>
          <p:nvPr>
            <p:ph idx="1"/>
          </p:nvPr>
        </p:nvSpPr>
        <p:spPr>
          <a:xfrm>
            <a:off x="700635" y="2293126"/>
            <a:ext cx="10691265" cy="3636088"/>
          </a:xfrm>
        </p:spPr>
        <p:txBody>
          <a:bodyPr>
            <a:normAutofit/>
          </a:bodyPr>
          <a:lstStyle/>
          <a:p>
            <a:pPr marL="0" indent="0">
              <a:buNone/>
            </a:pPr>
            <a:r>
              <a:rPr lang="es-ES" dirty="0"/>
              <a:t>John McCarthy (1958) creo:</a:t>
            </a:r>
          </a:p>
          <a:p>
            <a:pPr marL="457200" indent="-457200">
              <a:buFont typeface="+mj-lt"/>
              <a:buAutoNum type="arabicPeriod"/>
            </a:pPr>
            <a:r>
              <a:rPr lang="es-ES" b="1" dirty="0">
                <a:solidFill>
                  <a:schemeClr val="accent6">
                    <a:lumMod val="60000"/>
                    <a:lumOff val="40000"/>
                  </a:schemeClr>
                </a:solidFill>
              </a:rPr>
              <a:t>Lisp</a:t>
            </a:r>
            <a:r>
              <a:rPr lang="es-ES" dirty="0"/>
              <a:t>: El lenguaje de programación de IA durante 30 años.</a:t>
            </a:r>
          </a:p>
          <a:p>
            <a:pPr marL="457200" indent="-457200">
              <a:buFont typeface="+mj-lt"/>
              <a:buAutoNum type="arabicPeriod"/>
            </a:pPr>
            <a:r>
              <a:rPr lang="es-ES" b="1" dirty="0" err="1">
                <a:solidFill>
                  <a:schemeClr val="accent2">
                    <a:lumMod val="75000"/>
                  </a:schemeClr>
                </a:solidFill>
              </a:rPr>
              <a:t>Advice</a:t>
            </a:r>
            <a:r>
              <a:rPr lang="es-ES" b="1" dirty="0">
                <a:solidFill>
                  <a:schemeClr val="accent2">
                    <a:lumMod val="75000"/>
                  </a:schemeClr>
                </a:solidFill>
              </a:rPr>
              <a:t> </a:t>
            </a:r>
            <a:r>
              <a:rPr lang="es-ES" b="1" dirty="0" err="1">
                <a:solidFill>
                  <a:schemeClr val="accent2">
                    <a:lumMod val="75000"/>
                  </a:schemeClr>
                </a:solidFill>
              </a:rPr>
              <a:t>Taker</a:t>
            </a:r>
            <a:r>
              <a:rPr lang="es-ES" dirty="0"/>
              <a:t>, un programa hipotético que encarnaría el conocimiento general del mundo y podría utilizarlo para derivar planes de acción. El programa también fue diseñado para aceptar nuevos axiomas en el curso normal de operación, permitiéndole así alcanzar competencia en nuevas áreas sin ser reprogramado.</a:t>
            </a:r>
            <a:endParaRPr lang="es-ES_tradnl" dirty="0"/>
          </a:p>
        </p:txBody>
      </p:sp>
      <p:sp>
        <p:nvSpPr>
          <p:cNvPr id="3" name="TextBox 2">
            <a:extLst>
              <a:ext uri="{FF2B5EF4-FFF2-40B4-BE49-F238E27FC236}">
                <a16:creationId xmlns:a16="http://schemas.microsoft.com/office/drawing/2014/main" id="{73F7C298-B9A2-66FC-67DE-CC8A78A7C4C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spTree>
    <p:extLst>
      <p:ext uri="{BB962C8B-B14F-4D97-AF65-F5344CB8AC3E}">
        <p14:creationId xmlns:p14="http://schemas.microsoft.com/office/powerpoint/2010/main" val="307525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5CD8-F78A-1B7B-8986-F70F93ED4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640B-52CE-F2A9-2341-F2970DBB44A3}"/>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1C07997B-E59B-9BD8-9A58-B9C3E64E9EA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260CF86-2686-76DC-9A79-94EEA9B92103}"/>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7C2FACC6-5E9A-67F7-33DD-3C752A4809E3}"/>
              </a:ext>
            </a:extLst>
          </p:cNvPr>
          <p:cNvSpPr>
            <a:spLocks noGrp="1"/>
          </p:cNvSpPr>
          <p:nvPr>
            <p:ph idx="1"/>
          </p:nvPr>
        </p:nvSpPr>
        <p:spPr>
          <a:xfrm>
            <a:off x="700635" y="2293126"/>
            <a:ext cx="7528965" cy="3636088"/>
          </a:xfrm>
        </p:spPr>
        <p:txBody>
          <a:bodyPr>
            <a:normAutofit/>
          </a:bodyPr>
          <a:lstStyle/>
          <a:p>
            <a:pPr marL="0" indent="0">
              <a:buNone/>
            </a:pPr>
            <a:r>
              <a:rPr lang="es-ES" dirty="0"/>
              <a:t>Marvin Lee Minsky en MIT superviso a estudiantes que desarrollaron softwares en dominios limitados, llamados micro mundos (1963-1969).</a:t>
            </a:r>
          </a:p>
          <a:p>
            <a:pPr marL="0" indent="0">
              <a:buNone/>
            </a:pPr>
            <a:r>
              <a:rPr lang="es-ES" dirty="0"/>
              <a:t>El micro mundo más famoso es </a:t>
            </a:r>
            <a:r>
              <a:rPr lang="es-ES" b="1" dirty="0">
                <a:solidFill>
                  <a:schemeClr val="accent6">
                    <a:lumMod val="60000"/>
                    <a:lumOff val="40000"/>
                  </a:schemeClr>
                </a:solidFill>
              </a:rPr>
              <a:t>mundo de bloques</a:t>
            </a:r>
            <a:r>
              <a:rPr lang="es-ES" dirty="0"/>
              <a:t>:</a:t>
            </a:r>
          </a:p>
          <a:p>
            <a:pPr marL="0" indent="0">
              <a:buNone/>
            </a:pPr>
            <a:r>
              <a:rPr lang="es-ES" i="1" dirty="0"/>
              <a:t>El objetivo es construir una o más pilas verticales de bloques. Sólo se puede mover un bloque a la vez: puede colocarse sobre la mesa o encima de otro bloque. Debido a esto, cualquier bloque que esté, en un momento dado, debajo de otro bloque no se puede mover. Además, algunos tipos de bloques no pueden tener otros bloques apilados encima.</a:t>
            </a:r>
          </a:p>
        </p:txBody>
      </p:sp>
      <p:sp>
        <p:nvSpPr>
          <p:cNvPr id="3" name="TextBox 2">
            <a:extLst>
              <a:ext uri="{FF2B5EF4-FFF2-40B4-BE49-F238E27FC236}">
                <a16:creationId xmlns:a16="http://schemas.microsoft.com/office/drawing/2014/main" id="{827BECDE-D03E-D5D7-2977-A78C754F72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Entusiasmo inicial, grandes expectativas (1952-1969)</a:t>
            </a:r>
          </a:p>
        </p:txBody>
      </p:sp>
      <p:pic>
        <p:nvPicPr>
          <p:cNvPr id="8" name="Picture 7" descr="A green squares with black letters&#10;&#10;Description automatically generated">
            <a:extLst>
              <a:ext uri="{FF2B5EF4-FFF2-40B4-BE49-F238E27FC236}">
                <a16:creationId xmlns:a16="http://schemas.microsoft.com/office/drawing/2014/main" id="{08F77BDD-CA70-8BBC-DBD6-30E282615D54}"/>
              </a:ext>
            </a:extLst>
          </p:cNvPr>
          <p:cNvPicPr>
            <a:picLocks noChangeAspect="1"/>
          </p:cNvPicPr>
          <p:nvPr/>
        </p:nvPicPr>
        <p:blipFill>
          <a:blip r:embed="rId3"/>
          <a:stretch>
            <a:fillRect/>
          </a:stretch>
        </p:blipFill>
        <p:spPr>
          <a:xfrm>
            <a:off x="8930855" y="1517773"/>
            <a:ext cx="1759789" cy="1550705"/>
          </a:xfrm>
          <a:prstGeom prst="rect">
            <a:avLst/>
          </a:prstGeom>
        </p:spPr>
      </p:pic>
      <p:pic>
        <p:nvPicPr>
          <p:cNvPr id="10" name="Picture 9" descr="A green squares with black text&#10;&#10;Description automatically generated">
            <a:extLst>
              <a:ext uri="{FF2B5EF4-FFF2-40B4-BE49-F238E27FC236}">
                <a16:creationId xmlns:a16="http://schemas.microsoft.com/office/drawing/2014/main" id="{09E1EEB1-A928-73D3-D95C-27947F235854}"/>
              </a:ext>
            </a:extLst>
          </p:cNvPr>
          <p:cNvPicPr>
            <a:picLocks noChangeAspect="1"/>
          </p:cNvPicPr>
          <p:nvPr/>
        </p:nvPicPr>
        <p:blipFill>
          <a:blip r:embed="rId4"/>
          <a:stretch>
            <a:fillRect/>
          </a:stretch>
        </p:blipFill>
        <p:spPr>
          <a:xfrm>
            <a:off x="8930854" y="3429000"/>
            <a:ext cx="1759789" cy="2212804"/>
          </a:xfrm>
          <a:prstGeom prst="rect">
            <a:avLst/>
          </a:prstGeom>
        </p:spPr>
      </p:pic>
    </p:spTree>
    <p:extLst>
      <p:ext uri="{BB962C8B-B14F-4D97-AF65-F5344CB8AC3E}">
        <p14:creationId xmlns:p14="http://schemas.microsoft.com/office/powerpoint/2010/main" val="191458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ECAF-C15C-4A61-9CFA-E9EE49DB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C80F4-B149-D4AB-593D-634BD40AC009}"/>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24DB4560-E096-D838-8129-024A721FCB5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09E8C1C-2A13-E45C-2C6A-011A41CF8242}"/>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7E1D88FA-0B83-E48E-A940-0B082D61B868}"/>
              </a:ext>
            </a:extLst>
          </p:cNvPr>
          <p:cNvSpPr>
            <a:spLocks noGrp="1"/>
          </p:cNvSpPr>
          <p:nvPr>
            <p:ph idx="1"/>
          </p:nvPr>
        </p:nvSpPr>
        <p:spPr>
          <a:xfrm>
            <a:off x="700635" y="2293126"/>
            <a:ext cx="7528965" cy="3636088"/>
          </a:xfrm>
        </p:spPr>
        <p:txBody>
          <a:bodyPr>
            <a:normAutofit/>
          </a:bodyPr>
          <a:lstStyle/>
          <a:p>
            <a:pPr marL="0" indent="0">
              <a:buNone/>
            </a:pPr>
            <a:r>
              <a:rPr lang="es-ES" dirty="0"/>
              <a:t>Herbert </a:t>
            </a:r>
            <a:r>
              <a:rPr lang="es-ES" dirty="0" err="1"/>
              <a:t>Simon</a:t>
            </a:r>
            <a:r>
              <a:rPr lang="es-ES" dirty="0"/>
              <a:t> (1957) predijo que en 10 años con IA se iba a lograr batir al campeón mundial de ajedrez, y resolver teoremas matemáticos complejos… cosas que demoraron 40 años.</a:t>
            </a:r>
          </a:p>
          <a:p>
            <a:pPr marL="0" indent="0">
              <a:buNone/>
            </a:pPr>
            <a:r>
              <a:rPr lang="es-ES" dirty="0"/>
              <a:t>El problema de esta sobre-expectativas son por dos motivos:</a:t>
            </a:r>
          </a:p>
          <a:p>
            <a:r>
              <a:rPr lang="es-ES" dirty="0"/>
              <a:t>Algoritmos de ese momento se basaban en </a:t>
            </a:r>
            <a:r>
              <a:rPr lang="es-ES" b="1" dirty="0">
                <a:solidFill>
                  <a:schemeClr val="accent1">
                    <a:lumMod val="75000"/>
                  </a:schemeClr>
                </a:solidFill>
              </a:rPr>
              <a:t>introspección informada </a:t>
            </a:r>
            <a:r>
              <a:rPr lang="es-ES" dirty="0"/>
              <a:t>en como los humanos realizan una tarea.</a:t>
            </a:r>
          </a:p>
          <a:p>
            <a:r>
              <a:rPr lang="es-ES" dirty="0"/>
              <a:t>No se había desarrollado las teorías computacionales de complejidad algorítmica, por lo que no se sabía cómo escalaban los algoritmos.</a:t>
            </a:r>
          </a:p>
          <a:p>
            <a:endParaRPr lang="es-ES" dirty="0"/>
          </a:p>
        </p:txBody>
      </p:sp>
      <p:sp>
        <p:nvSpPr>
          <p:cNvPr id="3" name="TextBox 2">
            <a:extLst>
              <a:ext uri="{FF2B5EF4-FFF2-40B4-BE49-F238E27FC236}">
                <a16:creationId xmlns:a16="http://schemas.microsoft.com/office/drawing/2014/main" id="{F82BBC7B-C1D6-33C5-D93B-5B312EB0E60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301569C6-4630-DE6B-4AD6-D83573E9ACBC}"/>
              </a:ext>
            </a:extLst>
          </p:cNvPr>
          <p:cNvPicPr>
            <a:picLocks noChangeAspect="1"/>
          </p:cNvPicPr>
          <p:nvPr/>
        </p:nvPicPr>
        <p:blipFill rotWithShape="1">
          <a:blip r:embed="rId3"/>
          <a:srcRect r="51889"/>
          <a:stretch/>
        </p:blipFill>
        <p:spPr>
          <a:xfrm>
            <a:off x="8229600" y="840730"/>
            <a:ext cx="3739401" cy="5176539"/>
          </a:xfrm>
          <a:prstGeom prst="rect">
            <a:avLst/>
          </a:prstGeom>
        </p:spPr>
      </p:pic>
    </p:spTree>
    <p:extLst>
      <p:ext uri="{BB962C8B-B14F-4D97-AF65-F5344CB8AC3E}">
        <p14:creationId xmlns:p14="http://schemas.microsoft.com/office/powerpoint/2010/main" val="222137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0FCC-E063-913B-8C34-180E189D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0A426-6A5A-0473-E5B0-1ED55C3C717D}"/>
              </a:ext>
            </a:extLst>
          </p:cNvPr>
          <p:cNvSpPr>
            <a:spLocks noGrp="1"/>
          </p:cNvSpPr>
          <p:nvPr>
            <p:ph type="title"/>
          </p:nvPr>
        </p:nvSpPr>
        <p:spPr>
          <a:xfrm>
            <a:off x="4641011" y="922096"/>
            <a:ext cx="6750890"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DDDD822D-75D1-46FA-31DD-0314DEE08C2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649FC09-2695-78EF-42A2-D0D428926DBD}"/>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C01F1203-7FB4-C2A6-4F4B-7AC9B41595F4}"/>
              </a:ext>
            </a:extLst>
          </p:cNvPr>
          <p:cNvSpPr>
            <a:spLocks noGrp="1"/>
          </p:cNvSpPr>
          <p:nvPr>
            <p:ph idx="1"/>
          </p:nvPr>
        </p:nvSpPr>
        <p:spPr>
          <a:xfrm>
            <a:off x="4641010" y="2293126"/>
            <a:ext cx="6659593" cy="3636088"/>
          </a:xfrm>
        </p:spPr>
        <p:txBody>
          <a:bodyPr>
            <a:normAutofit/>
          </a:bodyPr>
          <a:lstStyle/>
          <a:p>
            <a:pPr marL="0" indent="0">
              <a:buNone/>
            </a:pPr>
            <a:r>
              <a:rPr lang="es-ES" dirty="0"/>
              <a:t>El libro de Minsky y Papert, llamado </a:t>
            </a:r>
            <a:r>
              <a:rPr lang="es-ES" b="1" dirty="0">
                <a:solidFill>
                  <a:schemeClr val="accent3">
                    <a:lumMod val="75000"/>
                  </a:schemeClr>
                </a:solidFill>
              </a:rPr>
              <a:t>Perceptrones</a:t>
            </a:r>
            <a:r>
              <a:rPr lang="es-ES" dirty="0"/>
              <a:t> (1969) se probó que los perceptrones (modelo de neurona), podían representar muy pocas funciones, principalmente la función lógica XOR.</a:t>
            </a:r>
          </a:p>
          <a:p>
            <a:pPr marL="0" indent="0">
              <a:buNone/>
            </a:pPr>
            <a:r>
              <a:rPr lang="es-ES" dirty="0"/>
              <a:t>Esto mató todo desarrollo de Deep </a:t>
            </a:r>
            <a:r>
              <a:rPr lang="es-ES" dirty="0" err="1"/>
              <a:t>Learning</a:t>
            </a:r>
            <a:r>
              <a:rPr lang="es-ES" dirty="0"/>
              <a:t> y neurociencia computacional durante 15 años.</a:t>
            </a:r>
          </a:p>
          <a:p>
            <a:pPr marL="0" indent="0">
              <a:buNone/>
            </a:pPr>
            <a:br>
              <a:rPr lang="es-ES" b="1" dirty="0"/>
            </a:br>
            <a:r>
              <a:rPr lang="es-ES" b="1" dirty="0"/>
              <a:t>Spoiler</a:t>
            </a:r>
            <a:r>
              <a:rPr lang="es-ES" dirty="0"/>
              <a:t>: En Aprendizaje de Maquina I veremos que esta afirmación, aunque no incorrecta, no era válida.</a:t>
            </a:r>
          </a:p>
        </p:txBody>
      </p:sp>
      <p:sp>
        <p:nvSpPr>
          <p:cNvPr id="3" name="TextBox 2">
            <a:extLst>
              <a:ext uri="{FF2B5EF4-FFF2-40B4-BE49-F238E27FC236}">
                <a16:creationId xmlns:a16="http://schemas.microsoft.com/office/drawing/2014/main" id="{D363AD48-305D-A917-51E1-09B9C5B98E59}"/>
              </a:ext>
            </a:extLst>
          </p:cNvPr>
          <p:cNvSpPr txBox="1"/>
          <p:nvPr/>
        </p:nvSpPr>
        <p:spPr>
          <a:xfrm>
            <a:off x="4641009" y="1681324"/>
            <a:ext cx="3740477" cy="461665"/>
          </a:xfrm>
          <a:prstGeom prst="rect">
            <a:avLst/>
          </a:prstGeom>
          <a:noFill/>
        </p:spPr>
        <p:txBody>
          <a:bodyPr wrap="square" rtlCol="0">
            <a:spAutoFit/>
          </a:bodyPr>
          <a:lstStyle/>
          <a:p>
            <a:r>
              <a:rPr lang="es-ES_tradnl" sz="2400" dirty="0">
                <a:latin typeface="+mj-lt"/>
              </a:rPr>
              <a:t>Primer invierno (1966-1973)</a:t>
            </a:r>
          </a:p>
        </p:txBody>
      </p:sp>
      <p:pic>
        <p:nvPicPr>
          <p:cNvPr id="9" name="Picture 8" descr="Looking down on a road through the wintery forest">
            <a:extLst>
              <a:ext uri="{FF2B5EF4-FFF2-40B4-BE49-F238E27FC236}">
                <a16:creationId xmlns:a16="http://schemas.microsoft.com/office/drawing/2014/main" id="{44256E4B-7C57-44BD-204F-B592872AB627}"/>
              </a:ext>
            </a:extLst>
          </p:cNvPr>
          <p:cNvPicPr>
            <a:picLocks noChangeAspect="1"/>
          </p:cNvPicPr>
          <p:nvPr/>
        </p:nvPicPr>
        <p:blipFill rotWithShape="1">
          <a:blip r:embed="rId3"/>
          <a:srcRect r="51889"/>
          <a:stretch/>
        </p:blipFill>
        <p:spPr>
          <a:xfrm>
            <a:off x="785153" y="840730"/>
            <a:ext cx="3739401" cy="5176539"/>
          </a:xfrm>
          <a:prstGeom prst="rect">
            <a:avLst/>
          </a:prstGeom>
        </p:spPr>
      </p:pic>
    </p:spTree>
    <p:extLst>
      <p:ext uri="{BB962C8B-B14F-4D97-AF65-F5344CB8AC3E}">
        <p14:creationId xmlns:p14="http://schemas.microsoft.com/office/powerpoint/2010/main" val="157876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fontScale="92500" lnSpcReduction="20000"/>
          </a:bodyPr>
          <a:lstStyle/>
          <a:p>
            <a:pPr marL="0" indent="0">
              <a:buNone/>
            </a:pPr>
            <a:r>
              <a:rPr lang="es-ES_tradnl" b="1" dirty="0"/>
              <a:t>Aula virtual:</a:t>
            </a:r>
          </a:p>
          <a:p>
            <a:pPr lvl="1"/>
            <a:r>
              <a:rPr lang="es-ES_tradnl" dirty="0">
                <a:hlinkClick r:id="rId2"/>
              </a:rPr>
              <a:t>https://campusposgrado.fi.uba.ar/course/view.php?id=253</a:t>
            </a:r>
          </a:p>
          <a:p>
            <a:pPr marL="0" indent="0">
              <a:buNone/>
            </a:pPr>
            <a:r>
              <a:rPr lang="es-ES_tradnl" b="1" dirty="0"/>
              <a:t>Repositorio de la materia:</a:t>
            </a:r>
          </a:p>
          <a:p>
            <a:pPr lvl="1"/>
            <a:r>
              <a:rPr lang="es-ES_tradnl" dirty="0">
                <a:hlinkClick r:id="rId2"/>
              </a:rPr>
              <a:t>https://github.com/FIUBA-Posgrado-Inteligencia-Artificial/intro_ia</a:t>
            </a:r>
            <a:endParaRPr lang="es-ES_tradnl" dirty="0"/>
          </a:p>
          <a:p>
            <a:pPr marL="0" indent="0">
              <a:buNone/>
            </a:pPr>
            <a:r>
              <a:rPr lang="es-ES_tradnl" b="1" dirty="0"/>
              <a:t>Consultas</a:t>
            </a:r>
          </a:p>
          <a:p>
            <a:pPr lvl="1"/>
            <a:r>
              <a:rPr lang="es-ES_tradnl" dirty="0"/>
              <a:t>Foro de consulta en el aula virtual</a:t>
            </a:r>
          </a:p>
          <a:p>
            <a:pPr marL="0" indent="0">
              <a:buNone/>
            </a:pPr>
            <a:r>
              <a:rPr lang="es-ES_tradnl" b="1" dirty="0"/>
              <a:t>Correo</a:t>
            </a:r>
          </a:p>
          <a:p>
            <a:pPr lvl="1"/>
            <a:r>
              <a:rPr lang="es-ES_tradnl" dirty="0"/>
              <a:t>Facundo Adrián Lucianna: </a:t>
            </a:r>
            <a:r>
              <a:rPr lang="es-ES_tradnl" dirty="0">
                <a:hlinkClick r:id="rId3"/>
              </a:rPr>
              <a:t>flucianna@fi.uba.ar</a:t>
            </a:r>
            <a:r>
              <a:rPr lang="es-ES_tradnl" dirty="0"/>
              <a:t> (preferible) </a:t>
            </a:r>
            <a:r>
              <a:rPr lang="es-ES_tradnl" dirty="0">
                <a:hlinkClick r:id="rId4"/>
              </a:rPr>
              <a:t>facundolucianna@gmail.com</a:t>
            </a:r>
            <a:endParaRPr lang="es-ES_tradnl" dirty="0"/>
          </a:p>
          <a:p>
            <a:pPr marL="0" indent="0">
              <a:buNone/>
            </a:pPr>
            <a:r>
              <a:rPr lang="es-ES_tradnl" b="1" dirty="0" err="1"/>
              <a:t>Discord</a:t>
            </a:r>
            <a:r>
              <a:rPr lang="es-ES_tradnl" b="1" dirty="0"/>
              <a:t> para chatear y tomar mate 🧉</a:t>
            </a:r>
          </a:p>
          <a:p>
            <a:pPr lvl="1"/>
            <a:r>
              <a:rPr lang="es-ES_tradnl" dirty="0"/>
              <a:t>Servidor de </a:t>
            </a:r>
            <a:r>
              <a:rPr lang="es-ES_tradnl" dirty="0" err="1"/>
              <a:t>Discord</a:t>
            </a:r>
            <a:r>
              <a:rPr lang="es-ES_tradnl" dirty="0"/>
              <a:t>: </a:t>
            </a:r>
            <a:r>
              <a:rPr lang="es-ES_tradnl" dirty="0">
                <a:hlinkClick r:id="rId5"/>
              </a:rPr>
              <a:t>https://discord.gg/5cdQt7FD8c</a:t>
            </a:r>
            <a:endParaRPr lang="es-ES_tradnl" dirty="0"/>
          </a:p>
          <a:p>
            <a:endParaRPr lang="es-ES_tradnl" dirty="0"/>
          </a:p>
        </p:txBody>
      </p:sp>
      <p:sp>
        <p:nvSpPr>
          <p:cNvPr id="5" name="Footer Placeholder 4">
            <a:extLst>
              <a:ext uri="{FF2B5EF4-FFF2-40B4-BE49-F238E27FC236}">
                <a16:creationId xmlns:a16="http://schemas.microsoft.com/office/drawing/2014/main" id="{BD4E6ABB-381C-DA47-91D0-CD2F5A5ABB0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18B0-8EEE-626F-8E10-8AF2520A5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80ADE-CEBB-5F0B-7467-4DBCCEF21617}"/>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4FE69223-D7C1-2911-C0A5-2103CEE17DF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DD5EF95-BC92-F046-23C9-A0AC97252492}"/>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4" name="Content Placeholder 3">
            <a:extLst>
              <a:ext uri="{FF2B5EF4-FFF2-40B4-BE49-F238E27FC236}">
                <a16:creationId xmlns:a16="http://schemas.microsoft.com/office/drawing/2014/main" id="{002A2604-D23A-4871-81A8-4F9692EAA3D5}"/>
              </a:ext>
            </a:extLst>
          </p:cNvPr>
          <p:cNvSpPr>
            <a:spLocks noGrp="1"/>
          </p:cNvSpPr>
          <p:nvPr>
            <p:ph idx="1"/>
          </p:nvPr>
        </p:nvSpPr>
        <p:spPr>
          <a:xfrm>
            <a:off x="700635" y="2293126"/>
            <a:ext cx="7537591" cy="3636088"/>
          </a:xfrm>
        </p:spPr>
        <p:txBody>
          <a:bodyPr>
            <a:normAutofit/>
          </a:bodyPr>
          <a:lstStyle/>
          <a:p>
            <a:pPr marL="0" indent="0">
              <a:buNone/>
            </a:pPr>
            <a:r>
              <a:rPr lang="es-ES" dirty="0"/>
              <a:t>Ante la falla los algoritmos desarrollados previamente, principalmente por su imposibilidad de escalar, </a:t>
            </a:r>
          </a:p>
          <a:p>
            <a:pPr marL="0" indent="0">
              <a:buNone/>
            </a:pPr>
            <a:r>
              <a:rPr lang="es-ES" dirty="0"/>
              <a:t>Llegaron los sistemas expertos, la primera aplicación exitosa de IA. </a:t>
            </a:r>
          </a:p>
          <a:p>
            <a:pPr marL="0" indent="0">
              <a:buNone/>
            </a:pPr>
            <a:r>
              <a:rPr lang="es-ES" dirty="0"/>
              <a:t>El primer sistema experto fue el programa DENDRAL (1969) el cual infería estructuras moleculares, pero para poder resolver le introdujeron reglas de expertos químicos para evitar búsquedas innecesarias.</a:t>
            </a:r>
          </a:p>
          <a:p>
            <a:pPr marL="0" indent="0">
              <a:buNone/>
            </a:pPr>
            <a:r>
              <a:rPr lang="es-ES" dirty="0"/>
              <a:t>Luego otro invierno de IA, pero esta vez comercial.</a:t>
            </a:r>
          </a:p>
        </p:txBody>
      </p:sp>
      <p:sp>
        <p:nvSpPr>
          <p:cNvPr id="3" name="TextBox 2">
            <a:extLst>
              <a:ext uri="{FF2B5EF4-FFF2-40B4-BE49-F238E27FC236}">
                <a16:creationId xmlns:a16="http://schemas.microsoft.com/office/drawing/2014/main" id="{94E9EE99-F2FC-A1BD-B487-CFB158243CA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Sistemas expertos (1969-1986)</a:t>
            </a:r>
          </a:p>
        </p:txBody>
      </p:sp>
      <p:pic>
        <p:nvPicPr>
          <p:cNvPr id="8" name="Picture 7" descr="Floating chemistry structure">
            <a:extLst>
              <a:ext uri="{FF2B5EF4-FFF2-40B4-BE49-F238E27FC236}">
                <a16:creationId xmlns:a16="http://schemas.microsoft.com/office/drawing/2014/main" id="{6C398314-0AE5-CE7F-BC3A-2B5A8F9154C0}"/>
              </a:ext>
            </a:extLst>
          </p:cNvPr>
          <p:cNvPicPr>
            <a:picLocks noChangeAspect="1"/>
          </p:cNvPicPr>
          <p:nvPr/>
        </p:nvPicPr>
        <p:blipFill rotWithShape="1">
          <a:blip r:embed="rId3"/>
          <a:srcRect l="23714" t="13529" r="31224"/>
          <a:stretch/>
        </p:blipFill>
        <p:spPr>
          <a:xfrm>
            <a:off x="8238226" y="1323799"/>
            <a:ext cx="3502325" cy="4612105"/>
          </a:xfrm>
          <a:prstGeom prst="rect">
            <a:avLst/>
          </a:prstGeom>
        </p:spPr>
      </p:pic>
    </p:spTree>
    <p:extLst>
      <p:ext uri="{BB962C8B-B14F-4D97-AF65-F5344CB8AC3E}">
        <p14:creationId xmlns:p14="http://schemas.microsoft.com/office/powerpoint/2010/main" val="307609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68C-B46C-C2F6-1556-483C91333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B23F-8C68-BF50-E34C-FE579D53FBC8}"/>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7CC0F27A-D212-9189-7D99-B6A4FA1CC30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5FC3BB3-D1A8-AD6C-9761-19B4259FD494}"/>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FD495352-C906-9A87-FE7A-E4DECCEDEEB6}"/>
              </a:ext>
            </a:extLst>
          </p:cNvPr>
          <p:cNvSpPr>
            <a:spLocks noGrp="1"/>
          </p:cNvSpPr>
          <p:nvPr>
            <p:ph idx="1"/>
          </p:nvPr>
        </p:nvSpPr>
        <p:spPr>
          <a:xfrm>
            <a:off x="700635" y="2293126"/>
            <a:ext cx="10691265" cy="3636088"/>
          </a:xfrm>
        </p:spPr>
        <p:txBody>
          <a:bodyPr>
            <a:normAutofit/>
          </a:bodyPr>
          <a:lstStyle/>
          <a:p>
            <a:pPr marL="0" indent="0">
              <a:buNone/>
            </a:pPr>
            <a:r>
              <a:rPr lang="es-ES" dirty="0"/>
              <a:t>En los 80, se re-descubrió el </a:t>
            </a:r>
            <a:r>
              <a:rPr lang="es-ES" b="1" dirty="0">
                <a:solidFill>
                  <a:schemeClr val="accent1">
                    <a:lumMod val="75000"/>
                  </a:schemeClr>
                </a:solidFill>
              </a:rPr>
              <a:t>algoritmo de aprendizaje back-</a:t>
            </a:r>
            <a:r>
              <a:rPr lang="es-ES" b="1" dirty="0" err="1">
                <a:solidFill>
                  <a:schemeClr val="accent1">
                    <a:lumMod val="75000"/>
                  </a:schemeClr>
                </a:solidFill>
              </a:rPr>
              <a:t>propagation</a:t>
            </a:r>
            <a:r>
              <a:rPr lang="es-ES" dirty="0"/>
              <a:t>, tarea fundamental para que las redes se entrenaran.</a:t>
            </a:r>
          </a:p>
          <a:p>
            <a:pPr marL="0" indent="0">
              <a:buNone/>
            </a:pPr>
            <a:r>
              <a:rPr lang="es-ES" dirty="0" err="1"/>
              <a:t>Geoff</a:t>
            </a:r>
            <a:r>
              <a:rPr lang="es-ES" dirty="0"/>
              <a:t> Hinton, unos de los principales impulsores de la vuelta de redes neuronales, describió a los símbolos como el “éter de la IA”. Siendo la primera vez que se puso en discusión la idea de que la inteligencia se trataba de símbolos representativos que los primeros modelos de IA tenían en cuenta.</a:t>
            </a:r>
          </a:p>
          <a:p>
            <a:pPr marL="0" indent="0">
              <a:buNone/>
            </a:pPr>
            <a:endParaRPr lang="es-ES" dirty="0"/>
          </a:p>
        </p:txBody>
      </p:sp>
      <p:sp>
        <p:nvSpPr>
          <p:cNvPr id="3" name="TextBox 2">
            <a:extLst>
              <a:ext uri="{FF2B5EF4-FFF2-40B4-BE49-F238E27FC236}">
                <a16:creationId xmlns:a16="http://schemas.microsoft.com/office/drawing/2014/main" id="{FA61A690-DDF5-AA6C-0A08-F2F7C4455D9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 retorno de las redes neuronales (1986-presente)</a:t>
            </a:r>
          </a:p>
        </p:txBody>
      </p:sp>
    </p:spTree>
    <p:extLst>
      <p:ext uri="{BB962C8B-B14F-4D97-AF65-F5344CB8AC3E}">
        <p14:creationId xmlns:p14="http://schemas.microsoft.com/office/powerpoint/2010/main" val="5046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84-BDA8-986F-7732-BD179C9E7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1524A-B348-E5D1-1F22-F8DBABDCF65A}"/>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C91C92EC-56DA-9287-893F-E3F5A057F27A}"/>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D2419D0-2E99-4252-9956-8C5E35BCCA9D}"/>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4" name="Content Placeholder 3">
            <a:extLst>
              <a:ext uri="{FF2B5EF4-FFF2-40B4-BE49-F238E27FC236}">
                <a16:creationId xmlns:a16="http://schemas.microsoft.com/office/drawing/2014/main" id="{DAFE00F7-F4FF-610B-1C82-8DA78C3C9CB8}"/>
              </a:ext>
            </a:extLst>
          </p:cNvPr>
          <p:cNvSpPr>
            <a:spLocks noGrp="1"/>
          </p:cNvSpPr>
          <p:nvPr>
            <p:ph idx="1"/>
          </p:nvPr>
        </p:nvSpPr>
        <p:spPr>
          <a:xfrm>
            <a:off x="700635" y="2293126"/>
            <a:ext cx="10691265" cy="3636088"/>
          </a:xfrm>
        </p:spPr>
        <p:txBody>
          <a:bodyPr>
            <a:normAutofit lnSpcReduction="10000"/>
          </a:bodyPr>
          <a:lstStyle/>
          <a:p>
            <a:pPr marL="0" indent="0">
              <a:buNone/>
            </a:pPr>
            <a:r>
              <a:rPr lang="es-ES" dirty="0"/>
              <a:t>Durante los finales de los ‘80, IA tomó un enfoque más científico que previamente, se alejó de conceptos filosóficos y lógica booleana, a usar probabilidad, y experimentos validables. </a:t>
            </a:r>
          </a:p>
          <a:p>
            <a:pPr marL="0" indent="0">
              <a:buNone/>
            </a:pPr>
            <a:r>
              <a:rPr lang="es-ES" dirty="0"/>
              <a:t>Esto llevo a que IA vuelva a tomar elementos de otras áreas de ciencias que se había alejado (partiendo de un mismo origen)… tales como estadística, teoría de control, teoría de la información, optimizaciones, entre otros. </a:t>
            </a:r>
          </a:p>
          <a:p>
            <a:pPr marL="0" indent="0">
              <a:buNone/>
            </a:pPr>
            <a:r>
              <a:rPr lang="es-ES" dirty="0"/>
              <a:t>Esto llevo a la prevalencia de aprendizaje automático y al desarrollo de los modelos que hoy conocemos. Tales como </a:t>
            </a:r>
            <a:r>
              <a:rPr lang="es-ES" b="1" dirty="0">
                <a:solidFill>
                  <a:schemeClr val="accent1">
                    <a:lumMod val="75000"/>
                  </a:schemeClr>
                </a:solidFill>
              </a:rPr>
              <a:t>cadenas de </a:t>
            </a:r>
            <a:r>
              <a:rPr lang="es-ES" b="1" dirty="0" err="1">
                <a:solidFill>
                  <a:schemeClr val="accent1">
                    <a:lumMod val="75000"/>
                  </a:schemeClr>
                </a:solidFill>
              </a:rPr>
              <a:t>Markov</a:t>
            </a:r>
            <a:r>
              <a:rPr lang="es-ES" dirty="0"/>
              <a:t>, </a:t>
            </a:r>
            <a:r>
              <a:rPr lang="es-ES" b="1" dirty="0">
                <a:solidFill>
                  <a:schemeClr val="accent6">
                    <a:lumMod val="60000"/>
                    <a:lumOff val="40000"/>
                  </a:schemeClr>
                </a:solidFill>
              </a:rPr>
              <a:t>redes bayesianas</a:t>
            </a:r>
            <a:r>
              <a:rPr lang="es-ES" dirty="0"/>
              <a:t>, </a:t>
            </a:r>
            <a:r>
              <a:rPr lang="es-ES" b="1" dirty="0">
                <a:solidFill>
                  <a:schemeClr val="accent3">
                    <a:lumMod val="75000"/>
                  </a:schemeClr>
                </a:solidFill>
              </a:rPr>
              <a:t>máquinas de vectores de soporte</a:t>
            </a:r>
            <a:r>
              <a:rPr lang="es-ES" dirty="0"/>
              <a:t>, etc. </a:t>
            </a:r>
          </a:p>
          <a:p>
            <a:pPr marL="0" indent="0">
              <a:buNone/>
            </a:pPr>
            <a:r>
              <a:rPr lang="es-ES" dirty="0"/>
              <a:t>Estos nuevos modelos fueron más importantes que los de redes neuronales, dado que se llegaban a mejores resultados, con mucho menos procesamiento.</a:t>
            </a:r>
          </a:p>
        </p:txBody>
      </p:sp>
      <p:sp>
        <p:nvSpPr>
          <p:cNvPr id="3" name="TextBox 2">
            <a:extLst>
              <a:ext uri="{FF2B5EF4-FFF2-40B4-BE49-F238E27FC236}">
                <a16:creationId xmlns:a16="http://schemas.microsoft.com/office/drawing/2014/main" id="{65582F7D-69A0-4701-99C4-3ED35072A39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Aprendizaje Automático (1987-presente)</a:t>
            </a:r>
          </a:p>
        </p:txBody>
      </p:sp>
    </p:spTree>
    <p:extLst>
      <p:ext uri="{BB962C8B-B14F-4D97-AF65-F5344CB8AC3E}">
        <p14:creationId xmlns:p14="http://schemas.microsoft.com/office/powerpoint/2010/main" val="404546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E2C0-F19D-979D-CD02-A14ECEB3F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50F49-0E23-EA6C-016E-BC8D568BDBF1}"/>
              </a:ext>
            </a:extLst>
          </p:cNvPr>
          <p:cNvSpPr>
            <a:spLocks noGrp="1"/>
          </p:cNvSpPr>
          <p:nvPr>
            <p:ph type="title"/>
          </p:nvPr>
        </p:nvSpPr>
        <p:spPr/>
        <p:txBody>
          <a:bodyPr/>
          <a:lstStyle/>
          <a:p>
            <a:r>
              <a:rPr lang="es-ES_tradnl" dirty="0"/>
              <a:t>Historia de LA IA</a:t>
            </a:r>
          </a:p>
        </p:txBody>
      </p:sp>
      <p:sp>
        <p:nvSpPr>
          <p:cNvPr id="5" name="Footer Placeholder 4">
            <a:extLst>
              <a:ext uri="{FF2B5EF4-FFF2-40B4-BE49-F238E27FC236}">
                <a16:creationId xmlns:a16="http://schemas.microsoft.com/office/drawing/2014/main" id="{F03BAEA2-B105-F8D1-1C68-785AD566676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227F19-E4A7-628C-F629-680DE8C940D9}"/>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85D6B81F-689E-50E9-349B-8AA4AB018BF1}"/>
              </a:ext>
            </a:extLst>
          </p:cNvPr>
          <p:cNvSpPr>
            <a:spLocks noGrp="1"/>
          </p:cNvSpPr>
          <p:nvPr>
            <p:ph idx="1"/>
          </p:nvPr>
        </p:nvSpPr>
        <p:spPr>
          <a:xfrm>
            <a:off x="700635" y="2293126"/>
            <a:ext cx="10691265" cy="3636088"/>
          </a:xfrm>
        </p:spPr>
        <p:txBody>
          <a:bodyPr>
            <a:normAutofit/>
          </a:bodyPr>
          <a:lstStyle/>
          <a:p>
            <a:pPr marL="0" indent="0">
              <a:buNone/>
            </a:pPr>
            <a:r>
              <a:rPr lang="es-ES" dirty="0"/>
              <a:t>Con la llegada de la </a:t>
            </a:r>
            <a:r>
              <a:rPr lang="es-ES" dirty="0" err="1"/>
              <a:t>World</a:t>
            </a:r>
            <a:r>
              <a:rPr lang="es-ES" dirty="0"/>
              <a:t> Wide Web y mejoras en las computadoras (gracias a la ley de Moore), empezamos a tener </a:t>
            </a:r>
            <a:r>
              <a:rPr lang="es-ES" dirty="0" err="1"/>
              <a:t>datasets</a:t>
            </a:r>
            <a:r>
              <a:rPr lang="es-ES" dirty="0"/>
              <a:t> enormes, un fenómeno llamado </a:t>
            </a:r>
            <a:r>
              <a:rPr lang="es-ES" dirty="0" err="1"/>
              <a:t>big</a:t>
            </a:r>
            <a:r>
              <a:rPr lang="es-ES" dirty="0"/>
              <a:t> data.</a:t>
            </a:r>
          </a:p>
          <a:p>
            <a:pPr marL="0" indent="0">
              <a:buNone/>
            </a:pPr>
            <a:r>
              <a:rPr lang="es-ES" dirty="0"/>
              <a:t>Esto llevo a la necesidad de desarrollar algoritmos que tomen ventaja de este nuevo volumen de datos.</a:t>
            </a:r>
          </a:p>
          <a:p>
            <a:pPr marL="0" indent="0">
              <a:buNone/>
            </a:pPr>
            <a:r>
              <a:rPr lang="es-ES" dirty="0"/>
              <a:t>La disponibilidad de </a:t>
            </a:r>
            <a:r>
              <a:rPr lang="es-ES" b="1" dirty="0">
                <a:solidFill>
                  <a:schemeClr val="accent2">
                    <a:lumMod val="75000"/>
                  </a:schemeClr>
                </a:solidFill>
              </a:rPr>
              <a:t>Big Data</a:t>
            </a:r>
            <a:r>
              <a:rPr lang="es-ES" dirty="0"/>
              <a:t>, ayudo a aprendizaje automático y a IA, recuperar atractivo comercial. Con Big data se logró en 2011 que el sistema IBM Watson llegar a un nivel de campeón humano de </a:t>
            </a:r>
            <a:r>
              <a:rPr lang="es-ES" dirty="0" err="1"/>
              <a:t>Jeopardy</a:t>
            </a:r>
            <a:r>
              <a:rPr lang="es-ES" dirty="0"/>
              <a:t>!</a:t>
            </a:r>
          </a:p>
          <a:p>
            <a:pPr marL="0" indent="0">
              <a:buNone/>
            </a:pPr>
            <a:endParaRPr lang="es-ES" dirty="0"/>
          </a:p>
        </p:txBody>
      </p:sp>
      <p:sp>
        <p:nvSpPr>
          <p:cNvPr id="3" name="TextBox 2">
            <a:extLst>
              <a:ext uri="{FF2B5EF4-FFF2-40B4-BE49-F238E27FC236}">
                <a16:creationId xmlns:a16="http://schemas.microsoft.com/office/drawing/2014/main" id="{740AB5EB-066B-FAEC-ACDF-09BBA1E748B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Big data (2001-presente)</a:t>
            </a:r>
          </a:p>
        </p:txBody>
      </p:sp>
    </p:spTree>
    <p:extLst>
      <p:ext uri="{BB962C8B-B14F-4D97-AF65-F5344CB8AC3E}">
        <p14:creationId xmlns:p14="http://schemas.microsoft.com/office/powerpoint/2010/main" val="42232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CA88-463D-4022-323D-DADCE281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C4C86-A00D-3DEF-C1D2-6DC0F746D97A}"/>
              </a:ext>
            </a:extLst>
          </p:cNvPr>
          <p:cNvSpPr>
            <a:spLocks noGrp="1"/>
          </p:cNvSpPr>
          <p:nvPr>
            <p:ph type="title"/>
          </p:nvPr>
        </p:nvSpPr>
        <p:spPr>
          <a:xfrm>
            <a:off x="4934309" y="922096"/>
            <a:ext cx="6457591" cy="1371030"/>
          </a:xfrm>
        </p:spPr>
        <p:txBody>
          <a:bodyPr/>
          <a:lstStyle/>
          <a:p>
            <a:r>
              <a:rPr lang="es-ES_tradnl" dirty="0"/>
              <a:t>Historia de LA IA</a:t>
            </a:r>
          </a:p>
        </p:txBody>
      </p:sp>
      <p:sp>
        <p:nvSpPr>
          <p:cNvPr id="5" name="Footer Placeholder 4">
            <a:extLst>
              <a:ext uri="{FF2B5EF4-FFF2-40B4-BE49-F238E27FC236}">
                <a16:creationId xmlns:a16="http://schemas.microsoft.com/office/drawing/2014/main" id="{FDA9D2C2-8E85-C348-B0F5-3E3D8F1F77C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1722324-6B8C-F67F-F7F8-AC5871B917BE}"/>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244E795A-3A22-7666-3C2B-E0EFA7635406}"/>
              </a:ext>
            </a:extLst>
          </p:cNvPr>
          <p:cNvSpPr>
            <a:spLocks noGrp="1"/>
          </p:cNvSpPr>
          <p:nvPr>
            <p:ph idx="1"/>
          </p:nvPr>
        </p:nvSpPr>
        <p:spPr>
          <a:xfrm>
            <a:off x="4934309" y="2293126"/>
            <a:ext cx="6457591" cy="3636088"/>
          </a:xfrm>
        </p:spPr>
        <p:txBody>
          <a:bodyPr>
            <a:normAutofit fontScale="92500" lnSpcReduction="20000"/>
          </a:bodyPr>
          <a:lstStyle/>
          <a:p>
            <a:pPr marL="0" indent="0">
              <a:buNone/>
            </a:pPr>
            <a:r>
              <a:rPr lang="es-ES" dirty="0"/>
              <a:t>Finalmente, con la llegada de Big Data, las redes neuronales, ahora con suficiente procesamiento como para lograr grandes redes y profundas, se logró explotar su potencial. </a:t>
            </a:r>
          </a:p>
          <a:p>
            <a:pPr marL="0" indent="0">
              <a:buNone/>
            </a:pPr>
            <a:r>
              <a:rPr lang="es-ES" dirty="0"/>
              <a:t>Se lograron enormes avances en casi cualquier área que se propusieran implementar estos algoritmos… finalmente con sistemas que son muy parecidos a estructuras nerviosas.</a:t>
            </a:r>
          </a:p>
          <a:p>
            <a:pPr marL="0" indent="0">
              <a:buNone/>
            </a:pPr>
            <a:r>
              <a:rPr lang="es-ES" dirty="0"/>
              <a:t>Deep </a:t>
            </a:r>
            <a:r>
              <a:rPr lang="es-ES" dirty="0" err="1"/>
              <a:t>Learning</a:t>
            </a:r>
            <a:r>
              <a:rPr lang="es-ES" dirty="0"/>
              <a:t> solo se pudo desarrollar en los últimos tiempos, cuando se lograron CPU que pueden realizar 10</a:t>
            </a:r>
            <a:r>
              <a:rPr lang="es-ES" baseline="30000" dirty="0"/>
              <a:t>10</a:t>
            </a:r>
            <a:r>
              <a:rPr lang="es-ES" dirty="0"/>
              <a:t> operaciones por segundo, o gracias al desarrollo de hardware especifico (GPU, TPU o FPGA) para el procesamiento paralelo de tensores (10</a:t>
            </a:r>
            <a:r>
              <a:rPr lang="es-ES" baseline="30000" dirty="0"/>
              <a:t>17</a:t>
            </a:r>
            <a:r>
              <a:rPr lang="es-ES" dirty="0"/>
              <a:t> operaciones/segundo). Y además gracias a Big Data con </a:t>
            </a:r>
            <a:r>
              <a:rPr lang="es-ES" dirty="0" err="1"/>
              <a:t>Petabytes</a:t>
            </a:r>
            <a:r>
              <a:rPr lang="es-ES" dirty="0"/>
              <a:t> de datos para entrenar.</a:t>
            </a:r>
          </a:p>
        </p:txBody>
      </p:sp>
      <p:sp>
        <p:nvSpPr>
          <p:cNvPr id="3" name="TextBox 2">
            <a:extLst>
              <a:ext uri="{FF2B5EF4-FFF2-40B4-BE49-F238E27FC236}">
                <a16:creationId xmlns:a16="http://schemas.microsoft.com/office/drawing/2014/main" id="{F55D4935-0FDA-9E68-B560-E841F99607DE}"/>
              </a:ext>
            </a:extLst>
          </p:cNvPr>
          <p:cNvSpPr txBox="1"/>
          <p:nvPr/>
        </p:nvSpPr>
        <p:spPr>
          <a:xfrm>
            <a:off x="4934309" y="1681324"/>
            <a:ext cx="6657057" cy="461665"/>
          </a:xfrm>
          <a:prstGeom prst="rect">
            <a:avLst/>
          </a:prstGeom>
          <a:noFill/>
        </p:spPr>
        <p:txBody>
          <a:bodyPr wrap="square" rtlCol="0">
            <a:spAutoFit/>
          </a:bodyPr>
          <a:lstStyle/>
          <a:p>
            <a:r>
              <a:rPr lang="es-ES_tradnl" sz="2400" dirty="0">
                <a:latin typeface="+mj-lt"/>
              </a:rPr>
              <a:t>Deep </a:t>
            </a:r>
            <a:r>
              <a:rPr lang="es-ES_tradnl" sz="2400" dirty="0" err="1">
                <a:latin typeface="+mj-lt"/>
              </a:rPr>
              <a:t>Learning</a:t>
            </a:r>
            <a:r>
              <a:rPr lang="es-ES_tradnl" sz="2400" dirty="0">
                <a:latin typeface="+mj-lt"/>
              </a:rPr>
              <a:t> (2001-presente)</a:t>
            </a:r>
          </a:p>
        </p:txBody>
      </p:sp>
      <p:pic>
        <p:nvPicPr>
          <p:cNvPr id="8" name="Picture 7" descr="Abstract background of data">
            <a:extLst>
              <a:ext uri="{FF2B5EF4-FFF2-40B4-BE49-F238E27FC236}">
                <a16:creationId xmlns:a16="http://schemas.microsoft.com/office/drawing/2014/main" id="{FF5AD075-5B5B-EABA-2963-485DC19613CF}"/>
              </a:ext>
            </a:extLst>
          </p:cNvPr>
          <p:cNvPicPr>
            <a:picLocks noChangeAspect="1"/>
          </p:cNvPicPr>
          <p:nvPr/>
        </p:nvPicPr>
        <p:blipFill rotWithShape="1">
          <a:blip r:embed="rId3"/>
          <a:srcRect l="49163" r="6442"/>
          <a:stretch/>
        </p:blipFill>
        <p:spPr>
          <a:xfrm>
            <a:off x="800100" y="1039442"/>
            <a:ext cx="3771900" cy="4779115"/>
          </a:xfrm>
          <a:prstGeom prst="rect">
            <a:avLst/>
          </a:prstGeom>
        </p:spPr>
      </p:pic>
    </p:spTree>
    <p:extLst>
      <p:ext uri="{BB962C8B-B14F-4D97-AF65-F5344CB8AC3E}">
        <p14:creationId xmlns:p14="http://schemas.microsoft.com/office/powerpoint/2010/main" val="62226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43E7-87B0-70F5-0A28-81CCEAB5EF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5C011-7085-1AE0-1774-C7918266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7241A-24F1-3F97-25A9-3E8BD3321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1ED24F-7609-30CA-16BC-056759360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E7DBF6-CE8D-9D7F-A2AA-8B6732415E7E}"/>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Beneficios y Riesgos de la IA</a:t>
            </a:r>
          </a:p>
        </p:txBody>
      </p:sp>
      <p:pic>
        <p:nvPicPr>
          <p:cNvPr id="4" name="Picture 3" descr="Vector background of vibrant colors splashing">
            <a:extLst>
              <a:ext uri="{FF2B5EF4-FFF2-40B4-BE49-F238E27FC236}">
                <a16:creationId xmlns:a16="http://schemas.microsoft.com/office/drawing/2014/main" id="{5E0375EA-AD74-350E-ADD6-099A4E18F1F2}"/>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10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1636-8E42-3D69-6462-21F4729BC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03CED-5CC5-548C-76A5-0822FABCEE6D}"/>
              </a:ext>
            </a:extLst>
          </p:cNvPr>
          <p:cNvSpPr>
            <a:spLocks noGrp="1"/>
          </p:cNvSpPr>
          <p:nvPr>
            <p:ph type="title"/>
          </p:nvPr>
        </p:nvSpPr>
        <p:spPr/>
        <p:txBody>
          <a:bodyPr/>
          <a:lstStyle/>
          <a:p>
            <a:r>
              <a:rPr lang="es-ES_tradnl" dirty="0"/>
              <a:t>Beneficios de LA IA</a:t>
            </a:r>
          </a:p>
        </p:txBody>
      </p:sp>
      <p:sp>
        <p:nvSpPr>
          <p:cNvPr id="5" name="Footer Placeholder 4">
            <a:extLst>
              <a:ext uri="{FF2B5EF4-FFF2-40B4-BE49-F238E27FC236}">
                <a16:creationId xmlns:a16="http://schemas.microsoft.com/office/drawing/2014/main" id="{63DA52C0-915D-62B7-A099-37D4A27D06A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6D877A0-B140-068D-E079-8E5D8FAD338D}"/>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E047920D-4AD0-5754-38C0-77298D0675EF}"/>
              </a:ext>
            </a:extLst>
          </p:cNvPr>
          <p:cNvSpPr>
            <a:spLocks noGrp="1"/>
          </p:cNvSpPr>
          <p:nvPr>
            <p:ph idx="1"/>
          </p:nvPr>
        </p:nvSpPr>
        <p:spPr>
          <a:xfrm>
            <a:off x="700635" y="2293126"/>
            <a:ext cx="10691265" cy="3636088"/>
          </a:xfrm>
        </p:spPr>
        <p:txBody>
          <a:bodyPr>
            <a:normAutofit/>
          </a:bodyPr>
          <a:lstStyle/>
          <a:p>
            <a:r>
              <a:rPr lang="es-ES" dirty="0"/>
              <a:t>La entera civilización es el producto de inteligencia humana. Las maquinas inteligentes nos pueden elevar este techo.</a:t>
            </a:r>
          </a:p>
          <a:p>
            <a:r>
              <a:rPr lang="es-ES" dirty="0"/>
              <a:t>Robots e IA pueden eliminar a la humanidad de tareas nimias.</a:t>
            </a:r>
          </a:p>
          <a:p>
            <a:r>
              <a:rPr lang="es-ES" dirty="0"/>
              <a:t>Puede acelerar investigaciones científicas.</a:t>
            </a:r>
          </a:p>
          <a:p>
            <a:r>
              <a:rPr lang="es-ES" dirty="0"/>
              <a:t>Y más, ¿ cuales se les ocurren?</a:t>
            </a:r>
          </a:p>
          <a:p>
            <a:pPr marL="0" indent="0">
              <a:buNone/>
            </a:pPr>
            <a:endParaRPr lang="es-ES" dirty="0"/>
          </a:p>
        </p:txBody>
      </p:sp>
    </p:spTree>
    <p:extLst>
      <p:ext uri="{BB962C8B-B14F-4D97-AF65-F5344CB8AC3E}">
        <p14:creationId xmlns:p14="http://schemas.microsoft.com/office/powerpoint/2010/main" val="371814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AFE8-AF8C-99D1-CB49-B2AF8B23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8202-D485-1458-90E7-E30BE2B2FD77}"/>
              </a:ext>
            </a:extLst>
          </p:cNvPr>
          <p:cNvSpPr>
            <a:spLocks noGrp="1"/>
          </p:cNvSpPr>
          <p:nvPr>
            <p:ph type="title"/>
          </p:nvPr>
        </p:nvSpPr>
        <p:spPr/>
        <p:txBody>
          <a:bodyPr/>
          <a:lstStyle/>
          <a:p>
            <a:r>
              <a:rPr lang="es-ES_tradnl" dirty="0"/>
              <a:t>Riesgos de LA IA</a:t>
            </a:r>
          </a:p>
        </p:txBody>
      </p:sp>
      <p:sp>
        <p:nvSpPr>
          <p:cNvPr id="5" name="Footer Placeholder 4">
            <a:extLst>
              <a:ext uri="{FF2B5EF4-FFF2-40B4-BE49-F238E27FC236}">
                <a16:creationId xmlns:a16="http://schemas.microsoft.com/office/drawing/2014/main" id="{4C3E83EE-3102-A2FA-D9CA-9555CED2ECE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A41A784-1321-3C78-D3FB-6ADFCC174E0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EFD7789B-3273-560B-6E3F-2C80CAE5C182}"/>
              </a:ext>
            </a:extLst>
          </p:cNvPr>
          <p:cNvSpPr>
            <a:spLocks noGrp="1"/>
          </p:cNvSpPr>
          <p:nvPr>
            <p:ph idx="1"/>
          </p:nvPr>
        </p:nvSpPr>
        <p:spPr>
          <a:xfrm>
            <a:off x="700635" y="2293126"/>
            <a:ext cx="10691265" cy="3636088"/>
          </a:xfrm>
        </p:spPr>
        <p:txBody>
          <a:bodyPr>
            <a:normAutofit/>
          </a:bodyPr>
          <a:lstStyle/>
          <a:p>
            <a:r>
              <a:rPr lang="es-ES" dirty="0"/>
              <a:t>Armas letales autónomas.</a:t>
            </a:r>
          </a:p>
          <a:p>
            <a:r>
              <a:rPr lang="es-ES" dirty="0"/>
              <a:t>Vigilancia y persuasión (a lo 1984).</a:t>
            </a:r>
          </a:p>
          <a:p>
            <a:r>
              <a:rPr lang="es-ES" dirty="0"/>
              <a:t>Toma de decisiones sesgadas.</a:t>
            </a:r>
          </a:p>
          <a:p>
            <a:r>
              <a:rPr lang="es-ES" dirty="0"/>
              <a:t>Impacto en empleos.</a:t>
            </a:r>
          </a:p>
          <a:p>
            <a:r>
              <a:rPr lang="es-ES" dirty="0"/>
              <a:t>Implementación en aplicaciones críticas en seguridad.</a:t>
            </a:r>
          </a:p>
          <a:p>
            <a:r>
              <a:rPr lang="es-ES" dirty="0"/>
              <a:t>Ciberseguridad.  </a:t>
            </a:r>
          </a:p>
          <a:p>
            <a:pPr marL="0" indent="0">
              <a:buNone/>
            </a:pPr>
            <a:endParaRPr lang="es-ES" dirty="0"/>
          </a:p>
        </p:txBody>
      </p:sp>
    </p:spTree>
    <p:extLst>
      <p:ext uri="{BB962C8B-B14F-4D97-AF65-F5344CB8AC3E}">
        <p14:creationId xmlns:p14="http://schemas.microsoft.com/office/powerpoint/2010/main" val="26284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A7FA29-685D-E469-25FF-8C44D6B57B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BF9EA2-6F3A-9385-5D1D-39DA2B7C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F45121-53B0-28F5-63B1-8083E6989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7ABCCF-AACD-AA6F-0713-90DD41A87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117862-BED3-C00E-FF97-0E9B724D63F5}"/>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PythoN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C13A8A76-5E19-8AC0-EE9B-06AD61F455BC}"/>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764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607200469"/>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4503C501-DF59-36EA-1FA2-685DC1D3289E}"/>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7A257009-1865-92AC-CFAE-815E167B54F6}"/>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Tree>
    <p:extLst>
      <p:ext uri="{BB962C8B-B14F-4D97-AF65-F5344CB8AC3E}">
        <p14:creationId xmlns:p14="http://schemas.microsoft.com/office/powerpoint/2010/main" val="115913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516F82A-9DD5-BD33-C5C5-3D98D75C824F}"/>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Tree>
    <p:extLst>
      <p:ext uri="{BB962C8B-B14F-4D97-AF65-F5344CB8AC3E}">
        <p14:creationId xmlns:p14="http://schemas.microsoft.com/office/powerpoint/2010/main" val="249183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2AA5E340-01CB-9A52-7EC1-D2FD16698EE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Tree>
    <p:extLst>
      <p:ext uri="{BB962C8B-B14F-4D97-AF65-F5344CB8AC3E}">
        <p14:creationId xmlns:p14="http://schemas.microsoft.com/office/powerpoint/2010/main" val="390526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661CE86B-E3E2-F5EC-B949-F6D6EC2AD9C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Tree>
    <p:extLst>
      <p:ext uri="{BB962C8B-B14F-4D97-AF65-F5344CB8AC3E}">
        <p14:creationId xmlns:p14="http://schemas.microsoft.com/office/powerpoint/2010/main" val="35608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C4B560B7-8690-97C1-B9E3-26058AE72F8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Tree>
    <p:extLst>
      <p:ext uri="{BB962C8B-B14F-4D97-AF65-F5344CB8AC3E}">
        <p14:creationId xmlns:p14="http://schemas.microsoft.com/office/powerpoint/2010/main" val="12977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8C9ECC-AE8A-EBE0-E982-8F6F400DD20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Tree>
    <p:extLst>
      <p:ext uri="{BB962C8B-B14F-4D97-AF65-F5344CB8AC3E}">
        <p14:creationId xmlns:p14="http://schemas.microsoft.com/office/powerpoint/2010/main" val="395599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F1AE-6C02-8927-D63C-1E1620894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0F52-B51C-4942-9F21-7C21DD0D87A9}"/>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95302616-9F5D-7C27-441D-BAC1E2689A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08E2D41-DD5A-3C00-6486-F764B703C38B}"/>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ACDE7730-49E4-F2B0-CBCE-A326D45C7C8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437BB3DD-5B5C-2427-8ADC-852E51A2325C}"/>
              </a:ext>
            </a:extLst>
          </p:cNvPr>
          <p:cNvSpPr>
            <a:spLocks noGrp="1"/>
          </p:cNvSpPr>
          <p:nvPr>
            <p:ph idx="1"/>
          </p:nvPr>
        </p:nvSpPr>
        <p:spPr>
          <a:xfrm>
            <a:off x="700635" y="2293126"/>
            <a:ext cx="10691265" cy="3636088"/>
          </a:xfrm>
        </p:spPr>
        <p:txBody>
          <a:bodyPr>
            <a:normAutofit fontScale="85000" lnSpcReduction="10000"/>
          </a:bodyPr>
          <a:lstStyle/>
          <a:p>
            <a:pPr marL="0" indent="0">
              <a:buNone/>
            </a:pPr>
            <a:r>
              <a:rPr lang="es-ES_tradnl" dirty="0"/>
              <a:t>Para poder utilizar Python debemos preparar nuestra máquina con las herramientas necesarias.</a:t>
            </a:r>
          </a:p>
          <a:p>
            <a:pPr marL="0" indent="0">
              <a:buNone/>
            </a:pPr>
            <a:r>
              <a:rPr lang="es-ES_tradnl" dirty="0"/>
              <a:t>Si </a:t>
            </a:r>
            <a:r>
              <a:rPr lang="es-ES_tradnl" dirty="0" err="1"/>
              <a:t>sos</a:t>
            </a:r>
            <a:r>
              <a:rPr lang="es-ES_tradnl" dirty="0"/>
              <a:t> un usuario que conoces de Python o si </a:t>
            </a:r>
            <a:r>
              <a:rPr lang="es-ES_tradnl" dirty="0" err="1"/>
              <a:t>sos</a:t>
            </a:r>
            <a:r>
              <a:rPr lang="es-ES_tradnl" dirty="0"/>
              <a:t> programador avanzado de otros lenguajes, te recomiendo:</a:t>
            </a:r>
          </a:p>
          <a:p>
            <a:r>
              <a:rPr lang="es-ES_tradnl" dirty="0"/>
              <a:t>Instalar </a:t>
            </a:r>
            <a:r>
              <a:rPr lang="es-ES_tradnl" dirty="0">
                <a:hlinkClick r:id="rId3"/>
              </a:rPr>
              <a:t>Python</a:t>
            </a:r>
            <a:r>
              <a:rPr lang="es-ES_tradnl" dirty="0"/>
              <a:t> directamente. En general se trabaja con varias versiones de Python, dependiendo de que estemos desarrollando. Dependiendo del sistema </a:t>
            </a:r>
            <a:r>
              <a:rPr lang="es-ES_tradnl" dirty="0" err="1"/>
              <a:t>podés</a:t>
            </a:r>
            <a:r>
              <a:rPr lang="es-ES_tradnl" dirty="0"/>
              <a:t> tener varias versiones instaladas sin problema o debes buscar la forma de hacerlo.</a:t>
            </a:r>
          </a:p>
          <a:p>
            <a:r>
              <a:rPr lang="es-ES_tradnl" b="1" dirty="0"/>
              <a:t>Gestión de paquetes. </a:t>
            </a:r>
            <a:r>
              <a:rPr lang="es-ES_tradnl" dirty="0"/>
              <a:t>Para gestionar las librerías que tenemos se utiliza la </a:t>
            </a:r>
            <a:r>
              <a:rPr lang="es-ES_tradnl" dirty="0">
                <a:hlinkClick r:id="rId4"/>
              </a:rPr>
              <a:t>herramienta pip</a:t>
            </a:r>
            <a:r>
              <a:rPr lang="es-ES_tradnl" dirty="0"/>
              <a:t>, una utilidad que también se incluye en la instalación de Python. Con ella podremos instalar, desinstalar y actualizar paquetes, según nuestras necesidades. </a:t>
            </a:r>
          </a:p>
          <a:p>
            <a:r>
              <a:rPr lang="es-ES_tradnl" b="1" dirty="0"/>
              <a:t>Entornos virtuales</a:t>
            </a:r>
            <a:r>
              <a:rPr lang="es-ES_tradnl"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p:txBody>
      </p:sp>
    </p:spTree>
    <p:extLst>
      <p:ext uri="{BB962C8B-B14F-4D97-AF65-F5344CB8AC3E}">
        <p14:creationId xmlns:p14="http://schemas.microsoft.com/office/powerpoint/2010/main" val="24576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70C1D-014C-0AA6-E39C-8DB7C7C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1F4C-EB85-AA7E-3AEA-B559DB5F30FE}"/>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EDEF13A-4617-AD7F-DA91-1B81F567ACD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83918E84-1357-72FE-AA5C-7C80CB839CF1}"/>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3C2F6A2A-DCE2-9511-01BD-6AE41F10318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a:t>
            </a:r>
          </a:p>
        </p:txBody>
      </p:sp>
      <p:sp>
        <p:nvSpPr>
          <p:cNvPr id="4" name="Content Placeholder 3">
            <a:extLst>
              <a:ext uri="{FF2B5EF4-FFF2-40B4-BE49-F238E27FC236}">
                <a16:creationId xmlns:a16="http://schemas.microsoft.com/office/drawing/2014/main" id="{321E3B3A-0AC3-20A7-ECFB-45706C71668A}"/>
              </a:ext>
            </a:extLst>
          </p:cNvPr>
          <p:cNvSpPr>
            <a:spLocks noGrp="1"/>
          </p:cNvSpPr>
          <p:nvPr>
            <p:ph idx="1"/>
          </p:nvPr>
        </p:nvSpPr>
        <p:spPr>
          <a:xfrm>
            <a:off x="700636" y="2293126"/>
            <a:ext cx="6640444" cy="3636088"/>
          </a:xfrm>
        </p:spPr>
        <p:txBody>
          <a:bodyPr>
            <a:normAutofit lnSpcReduction="10000"/>
          </a:bodyPr>
          <a:lstStyle/>
          <a:p>
            <a:r>
              <a:rPr lang="es-ES_tradnl" b="1" dirty="0"/>
              <a:t>Entornos virtuales</a:t>
            </a:r>
            <a:r>
              <a:rPr lang="es-ES_tradnl" dirty="0"/>
              <a:t>. Hay múltiples formas de hacerlo, la más popular es </a:t>
            </a:r>
            <a:r>
              <a:rPr lang="es-ES_tradnl" dirty="0">
                <a:hlinkClick r:id="rId3"/>
              </a:rPr>
              <a:t>virtualenv</a:t>
            </a:r>
            <a:r>
              <a:rPr lang="es-ES_tradnl" dirty="0"/>
              <a:t>. Es posible, usando virtualenv especificar la </a:t>
            </a:r>
            <a:r>
              <a:rPr lang="es-ES_tradnl" dirty="0">
                <a:hlinkClick r:id="rId4"/>
              </a:rPr>
              <a:t>versión de Python</a:t>
            </a:r>
            <a:r>
              <a:rPr lang="es-ES_tradnl" dirty="0"/>
              <a:t>.</a:t>
            </a:r>
          </a:p>
          <a:p>
            <a:r>
              <a:rPr lang="es-ES_tradnl" dirty="0">
                <a:hlinkClick r:id="rId5"/>
              </a:rPr>
              <a:t>Acá dejo más formas de administrar entornos virtuales</a:t>
            </a:r>
            <a:r>
              <a:rPr lang="es-ES_tradnl" dirty="0"/>
              <a:t>, interesantes son </a:t>
            </a:r>
            <a:r>
              <a:rPr lang="es-ES_tradnl" dirty="0">
                <a:hlinkClick r:id="rId6"/>
              </a:rPr>
              <a:t>Poetry</a:t>
            </a:r>
            <a:r>
              <a:rPr lang="es-ES_tradnl" dirty="0"/>
              <a:t> y </a:t>
            </a:r>
            <a:r>
              <a:rPr lang="es-ES_tradnl" dirty="0">
                <a:hlinkClick r:id="rId7"/>
              </a:rPr>
              <a:t>pyenv-virtualenv</a:t>
            </a:r>
            <a:r>
              <a:rPr lang="es-ES_tradnl" dirty="0"/>
              <a:t>, el cual el ultimo se encarga de gestionar fácilmente versiones de Python con </a:t>
            </a:r>
            <a:r>
              <a:rPr lang="es-ES_tradnl" b="1" dirty="0">
                <a:hlinkClick r:id="rId8"/>
              </a:rPr>
              <a:t>pyenv</a:t>
            </a:r>
            <a:r>
              <a:rPr lang="es-ES_tradnl" dirty="0"/>
              <a:t>.</a:t>
            </a:r>
          </a:p>
          <a:p>
            <a:pPr marL="0" indent="0">
              <a:buNone/>
            </a:pPr>
            <a:r>
              <a:rPr lang="es-ES_tradnl" dirty="0"/>
              <a:t>OBS: No es recomendable usar el Python que usa el sistema, sobre todo en Linux, ya que, si modificamos algo de esta versión, podemos romper parte de nuestro OS.</a:t>
            </a:r>
          </a:p>
          <a:p>
            <a:endParaRPr lang="es-ES_tradnl" dirty="0"/>
          </a:p>
        </p:txBody>
      </p:sp>
      <p:pic>
        <p:nvPicPr>
          <p:cNvPr id="8" name="Picture 7" descr="A diagram of a computer system&#10;&#10;Description automatically generated">
            <a:extLst>
              <a:ext uri="{FF2B5EF4-FFF2-40B4-BE49-F238E27FC236}">
                <a16:creationId xmlns:a16="http://schemas.microsoft.com/office/drawing/2014/main" id="{0B5470C4-F64E-D192-50F4-FC8E540535C5}"/>
              </a:ext>
            </a:extLst>
          </p:cNvPr>
          <p:cNvPicPr>
            <a:picLocks noChangeAspect="1"/>
          </p:cNvPicPr>
          <p:nvPr/>
        </p:nvPicPr>
        <p:blipFill>
          <a:blip r:embed="rId9"/>
          <a:stretch>
            <a:fillRect/>
          </a:stretch>
        </p:blipFill>
        <p:spPr>
          <a:xfrm>
            <a:off x="7515579" y="1300154"/>
            <a:ext cx="4414425" cy="4378462"/>
          </a:xfrm>
          <a:prstGeom prst="rect">
            <a:avLst/>
          </a:prstGeom>
        </p:spPr>
      </p:pic>
      <p:sp>
        <p:nvSpPr>
          <p:cNvPr id="9" name="TextBox 8">
            <a:extLst>
              <a:ext uri="{FF2B5EF4-FFF2-40B4-BE49-F238E27FC236}">
                <a16:creationId xmlns:a16="http://schemas.microsoft.com/office/drawing/2014/main" id="{9B6745B4-55B9-8D1E-EA45-33B6F7B507CB}"/>
              </a:ext>
            </a:extLst>
          </p:cNvPr>
          <p:cNvSpPr txBox="1"/>
          <p:nvPr/>
        </p:nvSpPr>
        <p:spPr>
          <a:xfrm>
            <a:off x="8494448" y="5660446"/>
            <a:ext cx="3435556" cy="369332"/>
          </a:xfrm>
          <a:prstGeom prst="rect">
            <a:avLst/>
          </a:prstGeom>
          <a:noFill/>
        </p:spPr>
        <p:txBody>
          <a:bodyPr wrap="none" rtlCol="0">
            <a:spAutoFit/>
          </a:bodyPr>
          <a:lstStyle/>
          <a:p>
            <a:r>
              <a:rPr lang="es-ES_tradnl" b="1" dirty="0"/>
              <a:t>Fuente</a:t>
            </a:r>
            <a:r>
              <a:rPr lang="es-ES_tradnl" dirty="0"/>
              <a:t>: </a:t>
            </a:r>
            <a:r>
              <a:rPr lang="es-ES_tradnl" dirty="0">
                <a:hlinkClick r:id="rId10"/>
              </a:rPr>
              <a:t>https://</a:t>
            </a:r>
            <a:r>
              <a:rPr lang="es-ES_tradnl" dirty="0" err="1">
                <a:hlinkClick r:id="rId10"/>
              </a:rPr>
              <a:t>xkcd.com</a:t>
            </a:r>
            <a:r>
              <a:rPr lang="es-ES_tradnl" dirty="0">
                <a:hlinkClick r:id="rId10"/>
              </a:rPr>
              <a:t>/1987/</a:t>
            </a:r>
            <a:endParaRPr lang="es-ES_tradnl" dirty="0"/>
          </a:p>
        </p:txBody>
      </p:sp>
    </p:spTree>
    <p:extLst>
      <p:ext uri="{BB962C8B-B14F-4D97-AF65-F5344CB8AC3E}">
        <p14:creationId xmlns:p14="http://schemas.microsoft.com/office/powerpoint/2010/main" val="2914247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00CB-F5CB-04FC-2182-AB37F6BC2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D6705-F612-278C-3CE9-22A0A704B7BC}"/>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03180471-43D4-84A0-8F0E-E4CD2FC17E8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76E4405-C069-0942-4E29-A78788D8EB70}"/>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A7633EA6-7F58-9546-D94C-D4EDC435A3D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7FD79DE2-4010-907C-48B5-98359B67DFFF}"/>
              </a:ext>
            </a:extLst>
          </p:cNvPr>
          <p:cNvSpPr>
            <a:spLocks noGrp="1"/>
          </p:cNvSpPr>
          <p:nvPr>
            <p:ph idx="1"/>
          </p:nvPr>
        </p:nvSpPr>
        <p:spPr>
          <a:xfrm>
            <a:off x="700636" y="2293126"/>
            <a:ext cx="10691264" cy="3636088"/>
          </a:xfrm>
        </p:spPr>
        <p:txBody>
          <a:bodyPr>
            <a:normAutofit/>
          </a:bodyPr>
          <a:lstStyle/>
          <a:p>
            <a:pPr marL="0" indent="0">
              <a:buNone/>
            </a:pPr>
            <a:r>
              <a:rPr lang="es-ES_tradnl" dirty="0"/>
              <a:t>Si </a:t>
            </a:r>
            <a:r>
              <a:rPr lang="es-ES_tradnl" dirty="0" err="1"/>
              <a:t>sos</a:t>
            </a:r>
            <a:r>
              <a:rPr lang="es-ES_tradnl" dirty="0"/>
              <a:t> un usuario nuevo, recomiendo usar Anaconda.</a:t>
            </a:r>
          </a:p>
          <a:p>
            <a:pPr marL="0" indent="0">
              <a:buNone/>
            </a:pPr>
            <a:r>
              <a:rPr lang="es-ES_tradnl" dirty="0"/>
              <a:t>Anaconda es una distribución de Python y R, enfocado en computación científica (ciencia de datos, procesamiento en gran escala y aprendizaje automático). </a:t>
            </a:r>
          </a:p>
          <a:p>
            <a:pPr marL="0" indent="0">
              <a:buNone/>
            </a:pPr>
            <a:r>
              <a:rPr lang="es-ES_tradnl" dirty="0"/>
              <a:t>Está orientado a simplificar el despliegue y administración de los paquetes de software.</a:t>
            </a:r>
          </a:p>
          <a:p>
            <a:pPr marL="0" indent="0">
              <a:buNone/>
            </a:pPr>
            <a:r>
              <a:rPr lang="es-ES_tradnl" dirty="0"/>
              <a:t>La versión de los paquetes en Anaconda es llevada a cabo por el sistema de manejo de paquete </a:t>
            </a:r>
            <a:r>
              <a:rPr lang="es-ES_tradnl" dirty="0" err="1"/>
              <a:t>conda</a:t>
            </a:r>
            <a:r>
              <a:rPr lang="es-ES_tradnl" dirty="0"/>
              <a:t>. </a:t>
            </a:r>
          </a:p>
          <a:p>
            <a:pPr marL="0" indent="0">
              <a:buNone/>
            </a:pPr>
            <a:r>
              <a:rPr lang="es-ES_tradnl" dirty="0"/>
              <a:t>Anaconda está disponible en Linux, </a:t>
            </a:r>
            <a:r>
              <a:rPr lang="es-ES_tradnl" dirty="0" err="1"/>
              <a:t>macOs</a:t>
            </a:r>
            <a:r>
              <a:rPr lang="es-ES_tradnl" dirty="0"/>
              <a:t> y Windows.  </a:t>
            </a:r>
          </a:p>
        </p:txBody>
      </p:sp>
      <p:pic>
        <p:nvPicPr>
          <p:cNvPr id="1026" name="Picture 2">
            <a:extLst>
              <a:ext uri="{FF2B5EF4-FFF2-40B4-BE49-F238E27FC236}">
                <a16:creationId xmlns:a16="http://schemas.microsoft.com/office/drawing/2014/main" id="{5DDC8B28-8171-A628-11D5-00049F88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47" y="790237"/>
            <a:ext cx="4075199" cy="201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5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3.8</a:t>
            </a:r>
          </a:p>
          <a:p>
            <a:pPr lvl="1">
              <a:lnSpc>
                <a:spcPct val="100000"/>
              </a:lnSpc>
            </a:pP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5" name="Footer Placeholder 4">
            <a:extLst>
              <a:ext uri="{FF2B5EF4-FFF2-40B4-BE49-F238E27FC236}">
                <a16:creationId xmlns:a16="http://schemas.microsoft.com/office/drawing/2014/main" id="{AA05E35D-8754-0076-71B0-433694B197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rgbClr val="FFFFFF"/>
                </a:solidFill>
              </a:rPr>
              <a:t>Inteligencia Artificial – CEIA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A5A0-38BC-D211-B924-517A2C9A0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41D2F-38D9-B31C-AEEC-8DFFC7F6DD5B}"/>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B97BFCB-49AE-8D1D-3110-BA7D89C1C1F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8C7D5A7-4809-920A-32DA-A98A601A0CE0}"/>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C784F4A1-3B5E-56FD-8C53-CD2327D3F527}"/>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Entorno de desarrollo - Anaconda</a:t>
            </a:r>
          </a:p>
        </p:txBody>
      </p:sp>
      <p:sp>
        <p:nvSpPr>
          <p:cNvPr id="4" name="Content Placeholder 3">
            <a:extLst>
              <a:ext uri="{FF2B5EF4-FFF2-40B4-BE49-F238E27FC236}">
                <a16:creationId xmlns:a16="http://schemas.microsoft.com/office/drawing/2014/main" id="{91CEC6BD-D248-176F-67F6-21203F936226}"/>
              </a:ext>
            </a:extLst>
          </p:cNvPr>
          <p:cNvSpPr>
            <a:spLocks noGrp="1"/>
          </p:cNvSpPr>
          <p:nvPr>
            <p:ph idx="1"/>
          </p:nvPr>
        </p:nvSpPr>
        <p:spPr>
          <a:xfrm>
            <a:off x="700636" y="2293126"/>
            <a:ext cx="5536262" cy="3636088"/>
          </a:xfrm>
        </p:spPr>
        <p:txBody>
          <a:bodyPr>
            <a:normAutofit/>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endParaRPr lang="es-ES_tradnl" dirty="0"/>
          </a:p>
          <a:p>
            <a:pPr marL="0" indent="0">
              <a:buNone/>
            </a:pPr>
            <a:r>
              <a:rPr lang="es-ES_tradnl" dirty="0"/>
              <a:t>Gran desventaja, pesa 5 Gb. Se puede evitar si se usa </a:t>
            </a:r>
            <a:r>
              <a:rPr lang="es-ES_tradnl" dirty="0" err="1"/>
              <a:t>Miniconda</a:t>
            </a:r>
            <a:r>
              <a:rPr lang="es-ES_tradnl" dirty="0"/>
              <a:t> (400 Mb), pero perdemos la UI. </a:t>
            </a:r>
          </a:p>
        </p:txBody>
      </p:sp>
      <p:pic>
        <p:nvPicPr>
          <p:cNvPr id="8" name="Picture 7" descr="A screenshot of a computer&#10;&#10;Description automatically generated">
            <a:extLst>
              <a:ext uri="{FF2B5EF4-FFF2-40B4-BE49-F238E27FC236}">
                <a16:creationId xmlns:a16="http://schemas.microsoft.com/office/drawing/2014/main" id="{AE2E75EE-6F37-B4E6-77EA-A8F23F859F60}"/>
              </a:ext>
            </a:extLst>
          </p:cNvPr>
          <p:cNvPicPr>
            <a:picLocks noChangeAspect="1"/>
          </p:cNvPicPr>
          <p:nvPr/>
        </p:nvPicPr>
        <p:blipFill>
          <a:blip r:embed="rId3"/>
          <a:stretch>
            <a:fillRect/>
          </a:stretch>
        </p:blipFill>
        <p:spPr>
          <a:xfrm>
            <a:off x="6319773" y="2142989"/>
            <a:ext cx="5416591" cy="2698885"/>
          </a:xfrm>
          <a:prstGeom prst="rect">
            <a:avLst/>
          </a:prstGeom>
        </p:spPr>
      </p:pic>
    </p:spTree>
    <p:extLst>
      <p:ext uri="{BB962C8B-B14F-4D97-AF65-F5344CB8AC3E}">
        <p14:creationId xmlns:p14="http://schemas.microsoft.com/office/powerpoint/2010/main" val="4007408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F453-40B2-4996-4DDB-C8C11BF9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1960-D4C0-A5B4-28B2-53C7C71851B0}"/>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19D9D4AE-85A2-7C3C-FD9D-789149659C9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DC67AAD-EDE1-1607-4EF8-A59D12870652}"/>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4" name="Content Placeholder 3">
            <a:extLst>
              <a:ext uri="{FF2B5EF4-FFF2-40B4-BE49-F238E27FC236}">
                <a16:creationId xmlns:a16="http://schemas.microsoft.com/office/drawing/2014/main" id="{D190BB4B-EC05-522E-78A1-6E178A0744BF}"/>
              </a:ext>
            </a:extLst>
          </p:cNvPr>
          <p:cNvSpPr>
            <a:spLocks noGrp="1"/>
          </p:cNvSpPr>
          <p:nvPr>
            <p:ph idx="1"/>
          </p:nvPr>
        </p:nvSpPr>
        <p:spPr>
          <a:xfrm>
            <a:off x="700636" y="2293126"/>
            <a:ext cx="5395364" cy="3636088"/>
          </a:xfrm>
        </p:spPr>
        <p:txBody>
          <a:bodyPr>
            <a:normAutofit/>
          </a:bodyPr>
          <a:lstStyle/>
          <a:p>
            <a:r>
              <a:rPr lang="es-ES" dirty="0" err="1"/>
              <a:t>Jupyter</a:t>
            </a:r>
            <a:r>
              <a:rPr lang="es-ES" dirty="0"/>
              <a:t> posee diferentes </a:t>
            </a:r>
            <a:r>
              <a:rPr lang="es-ES" dirty="0" err="1"/>
              <a:t>kernels</a:t>
            </a:r>
            <a:r>
              <a:rPr lang="es-ES" dirty="0"/>
              <a:t>, los cuales son procesos específicos de algún lenguaje de programación que ejecuta el código contenido en las celdas de un notebook de </a:t>
            </a:r>
            <a:r>
              <a:rPr lang="es-ES" dirty="0" err="1"/>
              <a:t>Jupyter</a:t>
            </a:r>
            <a:r>
              <a:rPr lang="es-ES" dirty="0"/>
              <a:t>.</a:t>
            </a:r>
          </a:p>
          <a:p>
            <a:r>
              <a:rPr lang="es-ES" dirty="0"/>
              <a:t>Para cada ambiente virtual, podemos crear un </a:t>
            </a:r>
            <a:r>
              <a:rPr lang="es-ES" dirty="0" err="1"/>
              <a:t>kernel</a:t>
            </a:r>
            <a:r>
              <a:rPr lang="es-ES" dirty="0"/>
              <a:t>, y cuando elijamos ese </a:t>
            </a:r>
            <a:r>
              <a:rPr lang="es-ES" dirty="0" err="1"/>
              <a:t>kernel</a:t>
            </a:r>
            <a:r>
              <a:rPr lang="es-ES" dirty="0"/>
              <a:t>, estaremos usando ese entorno virtual en </a:t>
            </a:r>
            <a:r>
              <a:rPr lang="es-ES" dirty="0" err="1"/>
              <a:t>Jupyter</a:t>
            </a:r>
            <a:r>
              <a:rPr lang="es-ES" dirty="0"/>
              <a:t>.</a:t>
            </a:r>
          </a:p>
          <a:p>
            <a:endParaRPr lang="es-ES" dirty="0"/>
          </a:p>
        </p:txBody>
      </p:sp>
      <p:sp>
        <p:nvSpPr>
          <p:cNvPr id="3" name="TextBox 2">
            <a:extLst>
              <a:ext uri="{FF2B5EF4-FFF2-40B4-BE49-F238E27FC236}">
                <a16:creationId xmlns:a16="http://schemas.microsoft.com/office/drawing/2014/main" id="{53EA06D5-295A-D5E6-6F4A-C57C421289DB}"/>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1F8EB077-C57C-15E1-364B-726D63BF8934}"/>
              </a:ext>
            </a:extLst>
          </p:cNvPr>
          <p:cNvPicPr>
            <a:picLocks noChangeAspect="1"/>
          </p:cNvPicPr>
          <p:nvPr/>
        </p:nvPicPr>
        <p:blipFill>
          <a:blip r:embed="rId3"/>
          <a:stretch>
            <a:fillRect/>
          </a:stretch>
        </p:blipFill>
        <p:spPr>
          <a:xfrm>
            <a:off x="3234636" y="1552705"/>
            <a:ext cx="620076" cy="718901"/>
          </a:xfrm>
          <a:prstGeom prst="rect">
            <a:avLst/>
          </a:prstGeom>
        </p:spPr>
      </p:pic>
      <p:sp>
        <p:nvSpPr>
          <p:cNvPr id="8" name="Content Placeholder 3">
            <a:extLst>
              <a:ext uri="{FF2B5EF4-FFF2-40B4-BE49-F238E27FC236}">
                <a16:creationId xmlns:a16="http://schemas.microsoft.com/office/drawing/2014/main" id="{A1051F75-0BF4-42DA-94BB-C621C3012924}"/>
              </a:ext>
            </a:extLst>
          </p:cNvPr>
          <p:cNvSpPr txBox="1">
            <a:spLocks/>
          </p:cNvSpPr>
          <p:nvPr/>
        </p:nvSpPr>
        <p:spPr>
          <a:xfrm>
            <a:off x="6196002" y="2271606"/>
            <a:ext cx="5395364" cy="36360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Para ello, nuestro ambiente debe tener instalado la </a:t>
            </a:r>
            <a:r>
              <a:rPr lang="es-ES" dirty="0" err="1"/>
              <a:t>liberia</a:t>
            </a:r>
            <a:r>
              <a:rPr lang="es-ES" dirty="0"/>
              <a:t> </a:t>
            </a:r>
            <a:r>
              <a:rPr lang="es-ES" dirty="0" err="1"/>
              <a:t>ipykernel</a:t>
            </a:r>
            <a:r>
              <a:rPr lang="es-ES" dirty="0"/>
              <a:t>. En </a:t>
            </a:r>
            <a:r>
              <a:rPr lang="es-ES" dirty="0" err="1"/>
              <a:t>Aaconda</a:t>
            </a:r>
            <a:r>
              <a:rPr lang="es-ES" dirty="0"/>
              <a:t>: </a:t>
            </a:r>
          </a:p>
          <a:p>
            <a:pPr marL="0" indent="0" algn="ctr">
              <a:buNone/>
            </a:pPr>
            <a:r>
              <a:rPr lang="en-US" sz="1400" dirty="0" err="1">
                <a:latin typeface="Monaspace Argon" pitchFamily="2" charset="77"/>
              </a:rPr>
              <a:t>conda</a:t>
            </a:r>
            <a:r>
              <a:rPr lang="en-US" sz="1400" dirty="0">
                <a:latin typeface="Monaspace Argon" pitchFamily="2" charset="77"/>
              </a:rPr>
              <a:t> install -c </a:t>
            </a:r>
            <a:r>
              <a:rPr lang="en-US" sz="1400" dirty="0" err="1">
                <a:latin typeface="Monaspace Argon" pitchFamily="2" charset="77"/>
              </a:rPr>
              <a:t>conda</a:t>
            </a:r>
            <a:r>
              <a:rPr lang="en-US" sz="1400" dirty="0">
                <a:latin typeface="Monaspace Argon" pitchFamily="2" charset="77"/>
              </a:rPr>
              <a:t>-forge </a:t>
            </a:r>
            <a:r>
              <a:rPr lang="en-US" sz="1400" dirty="0" err="1">
                <a:latin typeface="Monaspace Argon" pitchFamily="2" charset="77"/>
              </a:rPr>
              <a:t>ipykernel</a:t>
            </a:r>
            <a:endParaRPr lang="es-ES" sz="1400" dirty="0">
              <a:latin typeface="Monaspace Argon" pitchFamily="2" charset="77"/>
            </a:endParaRPr>
          </a:p>
          <a:p>
            <a:r>
              <a:rPr lang="es-ES" dirty="0"/>
              <a:t>Luego creamos el </a:t>
            </a:r>
            <a:r>
              <a:rPr lang="es-ES" dirty="0" err="1"/>
              <a:t>kernel</a:t>
            </a:r>
            <a:r>
              <a:rPr lang="es-ES" dirty="0"/>
              <a:t> haciendo</a:t>
            </a:r>
          </a:p>
          <a:p>
            <a:pPr marL="0" indent="0" algn="ctr">
              <a:buNone/>
            </a:pPr>
            <a:r>
              <a:rPr lang="en-US" sz="1400" dirty="0">
                <a:latin typeface="Monaspace Argon" pitchFamily="2" charset="77"/>
              </a:rPr>
              <a:t>python -m </a:t>
            </a:r>
            <a:r>
              <a:rPr lang="en-US" sz="1400" dirty="0" err="1">
                <a:latin typeface="Monaspace Argon" pitchFamily="2" charset="77"/>
              </a:rPr>
              <a:t>ipykernel</a:t>
            </a:r>
            <a:r>
              <a:rPr lang="en-US" sz="1400" dirty="0">
                <a:latin typeface="Monaspace Argon" pitchFamily="2" charset="77"/>
              </a:rPr>
              <a:t> install --user --name=</a:t>
            </a:r>
            <a:r>
              <a:rPr lang="en-US" sz="1400" dirty="0" err="1">
                <a:solidFill>
                  <a:schemeClr val="accent2">
                    <a:lumMod val="75000"/>
                  </a:schemeClr>
                </a:solidFill>
                <a:latin typeface="Monaspace Argon" pitchFamily="2" charset="77"/>
              </a:rPr>
              <a:t>myenv</a:t>
            </a:r>
            <a:endParaRPr lang="en-US" sz="1400" dirty="0">
              <a:solidFill>
                <a:schemeClr val="accent2">
                  <a:lumMod val="75000"/>
                </a:schemeClr>
              </a:solidFill>
              <a:latin typeface="Monaspace Argon" pitchFamily="2" charset="77"/>
            </a:endParaRPr>
          </a:p>
          <a:p>
            <a:r>
              <a:rPr lang="es-ES" dirty="0"/>
              <a:t>Listo, si ejecutamos </a:t>
            </a:r>
            <a:r>
              <a:rPr lang="es-ES" dirty="0" err="1"/>
              <a:t>Jupyter</a:t>
            </a:r>
            <a:r>
              <a:rPr lang="es-ES" dirty="0"/>
              <a:t> va a aparecer entre los </a:t>
            </a:r>
            <a:r>
              <a:rPr lang="es-ES" dirty="0" err="1"/>
              <a:t>kernel</a:t>
            </a:r>
            <a:r>
              <a:rPr lang="es-ES" dirty="0"/>
              <a:t> disponibles con el nombre </a:t>
            </a:r>
            <a:r>
              <a:rPr lang="en-US" sz="1600" dirty="0" err="1">
                <a:solidFill>
                  <a:schemeClr val="accent2">
                    <a:lumMod val="75000"/>
                  </a:schemeClr>
                </a:solidFill>
                <a:latin typeface="Monaspace Argon" pitchFamily="2" charset="77"/>
              </a:rPr>
              <a:t>myenv</a:t>
            </a:r>
            <a:r>
              <a:rPr lang="en-US" sz="1600" b="1" dirty="0">
                <a:latin typeface="Monaspace Argon" pitchFamily="2" charset="77"/>
              </a:rPr>
              <a:t>.</a:t>
            </a:r>
            <a:endParaRPr lang="es-ES" sz="1600" dirty="0"/>
          </a:p>
          <a:p>
            <a:endParaRPr lang="es-ES" dirty="0"/>
          </a:p>
        </p:txBody>
      </p:sp>
    </p:spTree>
    <p:extLst>
      <p:ext uri="{BB962C8B-B14F-4D97-AF65-F5344CB8AC3E}">
        <p14:creationId xmlns:p14="http://schemas.microsoft.com/office/powerpoint/2010/main" val="323350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BE61-4091-2E94-B5B9-BED276B6B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11743-8439-B7DE-3C7D-8CC677977426}"/>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3DF7A0D8-A7FB-2505-9D7E-31DA661220E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1C361E1-2A7D-020D-E5BE-29B8777035B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05103B2-4788-1CF2-0CD4-0E6F291DAB41}"/>
              </a:ext>
            </a:extLst>
          </p:cNvPr>
          <p:cNvSpPr>
            <a:spLocks noGrp="1"/>
          </p:cNvSpPr>
          <p:nvPr>
            <p:ph idx="1"/>
          </p:nvPr>
        </p:nvSpPr>
        <p:spPr>
          <a:xfrm>
            <a:off x="700636" y="2293126"/>
            <a:ext cx="10691264" cy="3636088"/>
          </a:xfrm>
        </p:spPr>
        <p:txBody>
          <a:bodyPr>
            <a:normAutofit fontScale="85000" lnSpcReduction="10000"/>
          </a:bodyPr>
          <a:lstStyle/>
          <a:p>
            <a:pPr marL="0" indent="0">
              <a:buNone/>
            </a:pPr>
            <a:r>
              <a:rPr lang="es-ES" dirty="0"/>
              <a:t>Si por algún motivo no </a:t>
            </a:r>
            <a:r>
              <a:rPr lang="es-ES" dirty="0" err="1"/>
              <a:t>podés</a:t>
            </a:r>
            <a:r>
              <a:rPr lang="es-ES" dirty="0"/>
              <a:t> correr Python de local o tienes un </a:t>
            </a:r>
            <a:r>
              <a:rPr lang="es-ES" dirty="0" err="1"/>
              <a:t>setup</a:t>
            </a:r>
            <a:r>
              <a:rPr lang="es-ES" dirty="0"/>
              <a:t> malo, podes usar Google </a:t>
            </a:r>
            <a:r>
              <a:rPr lang="es-ES" dirty="0" err="1"/>
              <a:t>Colab</a:t>
            </a:r>
            <a:r>
              <a:rPr lang="es-ES" dirty="0"/>
              <a:t> en la nube.</a:t>
            </a:r>
          </a:p>
          <a:p>
            <a:pPr marL="0" indent="0">
              <a:buNone/>
            </a:pPr>
            <a:r>
              <a:rPr lang="es-ES" dirty="0"/>
              <a:t>Google </a:t>
            </a:r>
            <a:r>
              <a:rPr lang="es-ES" dirty="0" err="1"/>
              <a:t>Colab</a:t>
            </a:r>
            <a:r>
              <a:rPr lang="es-ES" dirty="0"/>
              <a:t> permite escribir y ejecutar Python en el navegador:</a:t>
            </a:r>
          </a:p>
          <a:p>
            <a:r>
              <a:rPr lang="es-ES" dirty="0"/>
              <a:t>Sin configurar</a:t>
            </a:r>
          </a:p>
          <a:p>
            <a:r>
              <a:rPr lang="es-ES" dirty="0"/>
              <a:t>Fácil de compartir</a:t>
            </a:r>
          </a:p>
          <a:p>
            <a:r>
              <a:rPr lang="es-ES" dirty="0"/>
              <a:t>Acceso a </a:t>
            </a:r>
            <a:r>
              <a:rPr lang="es-ES" dirty="0" err="1"/>
              <a:t>GPUs</a:t>
            </a:r>
            <a:r>
              <a:rPr lang="es-ES" dirty="0"/>
              <a:t> sin cargo</a:t>
            </a:r>
          </a:p>
          <a:p>
            <a:pPr marL="0" indent="0">
              <a:buNone/>
            </a:pPr>
            <a:r>
              <a:rPr lang="es-ES" dirty="0"/>
              <a:t>Es una </a:t>
            </a:r>
            <a:r>
              <a:rPr lang="es-ES" dirty="0" err="1"/>
              <a:t>Jupyter</a:t>
            </a:r>
            <a:r>
              <a:rPr lang="es-ES" dirty="0"/>
              <a:t> Notebook que corre en una máquina virtual de Google Cloud: </a:t>
            </a:r>
          </a:p>
          <a:p>
            <a:r>
              <a:rPr lang="es-ES" dirty="0"/>
              <a:t>Es gratuito</a:t>
            </a:r>
          </a:p>
          <a:p>
            <a:r>
              <a:rPr lang="es-ES" dirty="0"/>
              <a:t>Ofrece 12 GB de RAM y 100 GB de disco.  </a:t>
            </a:r>
          </a:p>
          <a:p>
            <a:r>
              <a:rPr lang="es-ES" dirty="0"/>
              <a:t>Las notebooks quedan en Google Drive, fácil de compartir.</a:t>
            </a:r>
          </a:p>
        </p:txBody>
      </p:sp>
      <p:sp>
        <p:nvSpPr>
          <p:cNvPr id="3" name="TextBox 2">
            <a:extLst>
              <a:ext uri="{FF2B5EF4-FFF2-40B4-BE49-F238E27FC236}">
                <a16:creationId xmlns:a16="http://schemas.microsoft.com/office/drawing/2014/main" id="{A73ABF6A-8FF6-87E5-7258-2C17C34EF4DF}"/>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719BBC89-5193-1F53-C3E7-4076C0AA8E08}"/>
              </a:ext>
            </a:extLst>
          </p:cNvPr>
          <p:cNvPicPr>
            <a:picLocks noChangeAspect="1"/>
          </p:cNvPicPr>
          <p:nvPr/>
        </p:nvPicPr>
        <p:blipFill>
          <a:blip r:embed="rId3"/>
          <a:stretch>
            <a:fillRect/>
          </a:stretch>
        </p:blipFill>
        <p:spPr>
          <a:xfrm>
            <a:off x="8381486" y="2783421"/>
            <a:ext cx="2655498" cy="2655498"/>
          </a:xfrm>
          <a:prstGeom prst="rect">
            <a:avLst/>
          </a:prstGeom>
        </p:spPr>
      </p:pic>
    </p:spTree>
    <p:extLst>
      <p:ext uri="{BB962C8B-B14F-4D97-AF65-F5344CB8AC3E}">
        <p14:creationId xmlns:p14="http://schemas.microsoft.com/office/powerpoint/2010/main" val="763959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F4752DF1-76A2-C9CC-A3DB-11139A2695F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Tree>
    <p:extLst>
      <p:ext uri="{BB962C8B-B14F-4D97-AF65-F5344CB8AC3E}">
        <p14:creationId xmlns:p14="http://schemas.microsoft.com/office/powerpoint/2010/main" val="3265987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Tree>
    <p:extLst>
      <p:ext uri="{BB962C8B-B14F-4D97-AF65-F5344CB8AC3E}">
        <p14:creationId xmlns:p14="http://schemas.microsoft.com/office/powerpoint/2010/main" val="215189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5" name="Footer Placeholder 4">
            <a:extLst>
              <a:ext uri="{FF2B5EF4-FFF2-40B4-BE49-F238E27FC236}">
                <a16:creationId xmlns:a16="http://schemas.microsoft.com/office/drawing/2014/main" id="{A394B1AA-58B3-79FB-A745-0614C9B9539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Tree>
    <p:extLst>
      <p:ext uri="{BB962C8B-B14F-4D97-AF65-F5344CB8AC3E}">
        <p14:creationId xmlns:p14="http://schemas.microsoft.com/office/powerpoint/2010/main" val="416583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5" name="Footer Placeholder 4">
            <a:extLst>
              <a:ext uri="{FF2B5EF4-FFF2-40B4-BE49-F238E27FC236}">
                <a16:creationId xmlns:a16="http://schemas.microsoft.com/office/drawing/2014/main" id="{10EBAFE2-CC81-1A72-719C-8CB70554EBC5}"/>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Tree>
    <p:extLst>
      <p:ext uri="{BB962C8B-B14F-4D97-AF65-F5344CB8AC3E}">
        <p14:creationId xmlns:p14="http://schemas.microsoft.com/office/powerpoint/2010/main" val="45548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3090-1DD8-AF7B-9275-AA0BD7B60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BA59A-B5F7-F9A4-A52E-52BB4B89928E}"/>
              </a:ext>
            </a:extLst>
          </p:cNvPr>
          <p:cNvSpPr>
            <a:spLocks noGrp="1"/>
          </p:cNvSpPr>
          <p:nvPr>
            <p:ph type="title"/>
          </p:nvPr>
        </p:nvSpPr>
        <p:spPr/>
        <p:txBody>
          <a:bodyPr/>
          <a:lstStyle/>
          <a:p>
            <a:r>
              <a:rPr lang="es-ES_tradnl" dirty="0" err="1"/>
              <a:t>Statsmodels</a:t>
            </a:r>
            <a:endParaRPr lang="es-ES_tradnl" dirty="0"/>
          </a:p>
        </p:txBody>
      </p:sp>
      <p:sp>
        <p:nvSpPr>
          <p:cNvPr id="5" name="Footer Placeholder 4">
            <a:extLst>
              <a:ext uri="{FF2B5EF4-FFF2-40B4-BE49-F238E27FC236}">
                <a16:creationId xmlns:a16="http://schemas.microsoft.com/office/drawing/2014/main" id="{0DF299E6-C653-D932-106C-1AB360F4B838}"/>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06D4A54-9967-E84E-1322-ED7BA06F47B5}"/>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089A6F92-2B42-058C-F425-FBD0C4AB2D3B}"/>
              </a:ext>
            </a:extLst>
          </p:cNvPr>
          <p:cNvSpPr>
            <a:spLocks noGrp="1"/>
          </p:cNvSpPr>
          <p:nvPr>
            <p:ph idx="1"/>
          </p:nvPr>
        </p:nvSpPr>
        <p:spPr>
          <a:xfrm>
            <a:off x="700636" y="2293126"/>
            <a:ext cx="10691264" cy="3636088"/>
          </a:xfrm>
        </p:spPr>
        <p:txBody>
          <a:bodyPr>
            <a:normAutofit/>
          </a:bodyPr>
          <a:lstStyle/>
          <a:p>
            <a:pPr marL="0" indent="0">
              <a:buNone/>
            </a:pPr>
            <a:r>
              <a:rPr lang="es-ES" dirty="0"/>
              <a:t>Una librería estadística que está en auge hoy en día, reemplazando a </a:t>
            </a:r>
            <a:r>
              <a:rPr lang="es-ES" dirty="0" err="1"/>
              <a:t>Scipy</a:t>
            </a:r>
            <a:r>
              <a:rPr lang="es-ES" dirty="0"/>
              <a:t> en lo que refiere a estadística es </a:t>
            </a:r>
            <a:r>
              <a:rPr lang="es-ES" dirty="0" err="1"/>
              <a:t>Statsmodels</a:t>
            </a:r>
            <a:r>
              <a:rPr lang="es-ES" dirty="0"/>
              <a:t>.</a:t>
            </a:r>
          </a:p>
          <a:p>
            <a:pPr marL="0" indent="0">
              <a:buNone/>
            </a:pPr>
            <a:r>
              <a:rPr lang="es-ES" dirty="0"/>
              <a:t>Es un módulo de Python que proporciona clases y funciones para la estimación de muchos modelos estadísticos diferentes, así como para realizar pruebas estadísticas y exploración de datos estadísticos.</a:t>
            </a:r>
          </a:p>
        </p:txBody>
      </p:sp>
    </p:spTree>
    <p:extLst>
      <p:ext uri="{BB962C8B-B14F-4D97-AF65-F5344CB8AC3E}">
        <p14:creationId xmlns:p14="http://schemas.microsoft.com/office/powerpoint/2010/main" val="3034561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225196E1-95CC-B49E-B142-FFAD7CC95D4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Tree>
    <p:extLst>
      <p:ext uri="{BB962C8B-B14F-4D97-AF65-F5344CB8AC3E}">
        <p14:creationId xmlns:p14="http://schemas.microsoft.com/office/powerpoint/2010/main" val="245682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8832385D-F8E2-071C-10C9-9D09F95D0F8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Tree>
    <p:extLst>
      <p:ext uri="{BB962C8B-B14F-4D97-AF65-F5344CB8AC3E}">
        <p14:creationId xmlns:p14="http://schemas.microsoft.com/office/powerpoint/2010/main" val="211943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5" name="Footer Placeholder 4">
            <a:extLst>
              <a:ext uri="{FF2B5EF4-FFF2-40B4-BE49-F238E27FC236}">
                <a16:creationId xmlns:a16="http://schemas.microsoft.com/office/drawing/2014/main" id="{F7B722AE-E6C9-B9B9-C987-8E063989B0A4}"/>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Tree>
    <p:extLst>
      <p:ext uri="{BB962C8B-B14F-4D97-AF65-F5344CB8AC3E}">
        <p14:creationId xmlns:p14="http://schemas.microsoft.com/office/powerpoint/2010/main" val="385397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5" name="Footer Placeholder 4">
            <a:extLst>
              <a:ext uri="{FF2B5EF4-FFF2-40B4-BE49-F238E27FC236}">
                <a16:creationId xmlns:a16="http://schemas.microsoft.com/office/drawing/2014/main" id="{5F98B8B8-2DE2-3ACB-905F-092007683D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62</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Tree>
    <p:extLst>
      <p:ext uri="{BB962C8B-B14F-4D97-AF65-F5344CB8AC3E}">
        <p14:creationId xmlns:p14="http://schemas.microsoft.com/office/powerpoint/2010/main" val="1589655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5" name="Footer Placeholder 4">
            <a:extLst>
              <a:ext uri="{FF2B5EF4-FFF2-40B4-BE49-F238E27FC236}">
                <a16:creationId xmlns:a16="http://schemas.microsoft.com/office/drawing/2014/main" id="{5817B20C-4F0A-EFF6-755E-2AE1AD916C5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63</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Tree>
    <p:extLst>
      <p:ext uri="{BB962C8B-B14F-4D97-AF65-F5344CB8AC3E}">
        <p14:creationId xmlns:p14="http://schemas.microsoft.com/office/powerpoint/2010/main" val="4639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5" name="Footer Placeholder 4">
            <a:extLst>
              <a:ext uri="{FF2B5EF4-FFF2-40B4-BE49-F238E27FC236}">
                <a16:creationId xmlns:a16="http://schemas.microsoft.com/office/drawing/2014/main" id="{014DE8BF-CAC4-1A6A-D25E-5896F6B7CA2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Tree>
    <p:extLst>
      <p:ext uri="{BB962C8B-B14F-4D97-AF65-F5344CB8AC3E}">
        <p14:creationId xmlns:p14="http://schemas.microsoft.com/office/powerpoint/2010/main" val="1687393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5" name="Footer Placeholder 4">
            <a:extLst>
              <a:ext uri="{FF2B5EF4-FFF2-40B4-BE49-F238E27FC236}">
                <a16:creationId xmlns:a16="http://schemas.microsoft.com/office/drawing/2014/main" id="{40D72043-D83D-FB0F-F785-2E5BCFFA0E91}"/>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Tree>
    <p:extLst>
      <p:ext uri="{BB962C8B-B14F-4D97-AF65-F5344CB8AC3E}">
        <p14:creationId xmlns:p14="http://schemas.microsoft.com/office/powerpoint/2010/main" val="35971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Tree>
    <p:extLst>
      <p:ext uri="{BB962C8B-B14F-4D97-AF65-F5344CB8AC3E}">
        <p14:creationId xmlns:p14="http://schemas.microsoft.com/office/powerpoint/2010/main" val="409177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5" name="Footer Placeholder 4">
            <a:extLst>
              <a:ext uri="{FF2B5EF4-FFF2-40B4-BE49-F238E27FC236}">
                <a16:creationId xmlns:a16="http://schemas.microsoft.com/office/drawing/2014/main" id="{40D76B8D-56FF-ECAA-24DD-0103B384A4F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lstStyle/>
          <a:p>
            <a:r>
              <a:rPr lang="es-ES_tradnl" dirty="0"/>
              <a:t>Artificial </a:t>
            </a:r>
            <a:r>
              <a:rPr lang="es-ES_tradnl" dirty="0" err="1"/>
              <a:t>Intelligence</a:t>
            </a:r>
            <a:r>
              <a:rPr lang="es-ES_tradnl" dirty="0"/>
              <a:t>: A Modern </a:t>
            </a:r>
            <a:r>
              <a:rPr lang="es-ES_tradnl" dirty="0" err="1"/>
              <a:t>Approach</a:t>
            </a:r>
            <a:r>
              <a:rPr lang="es-ES_tradnl" dirty="0"/>
              <a:t> - Stuart Russell, Peter </a:t>
            </a:r>
            <a:r>
              <a:rPr lang="es-ES_tradnl" dirty="0" err="1"/>
              <a:t>Norvig</a:t>
            </a:r>
            <a:r>
              <a:rPr lang="es-ES_tradnl" dirty="0"/>
              <a:t> (Ed. Pearson)</a:t>
            </a:r>
          </a:p>
          <a:p>
            <a:r>
              <a:rPr lang="es-ES_tradnl" dirty="0"/>
              <a:t>Artificial </a:t>
            </a:r>
            <a:r>
              <a:rPr lang="es-ES_tradnl" dirty="0" err="1"/>
              <a:t>Intelligence</a:t>
            </a:r>
            <a:r>
              <a:rPr lang="es-ES_tradnl" dirty="0"/>
              <a:t> </a:t>
            </a:r>
            <a:r>
              <a:rPr lang="es-ES_tradnl" dirty="0" err="1"/>
              <a:t>Basics</a:t>
            </a:r>
            <a:r>
              <a:rPr lang="es-ES_tradnl" dirty="0"/>
              <a:t>: A Non-</a:t>
            </a:r>
            <a:r>
              <a:rPr lang="es-ES_tradnl" dirty="0" err="1"/>
              <a:t>Technical</a:t>
            </a:r>
            <a:r>
              <a:rPr lang="es-ES_tradnl" dirty="0"/>
              <a:t> </a:t>
            </a:r>
            <a:r>
              <a:rPr lang="es-ES_tradnl" dirty="0" err="1"/>
              <a:t>Introduction</a:t>
            </a:r>
            <a:r>
              <a:rPr lang="es-ES_tradnl" dirty="0"/>
              <a:t> - Tom </a:t>
            </a:r>
            <a:r>
              <a:rPr lang="es-ES_tradnl" dirty="0" err="1"/>
              <a:t>Taulli</a:t>
            </a:r>
            <a:r>
              <a:rPr lang="es-ES_tradnl" dirty="0"/>
              <a:t> (Ed. </a:t>
            </a:r>
            <a:r>
              <a:rPr lang="es-ES_tradnl" dirty="0" err="1"/>
              <a:t>Apress</a:t>
            </a:r>
            <a:r>
              <a:rPr lang="es-ES_tradnl" dirty="0"/>
              <a:t>)</a:t>
            </a:r>
          </a:p>
          <a:p>
            <a:r>
              <a:rPr lang="es-ES_tradnl" dirty="0"/>
              <a:t>Artificial </a:t>
            </a:r>
            <a:r>
              <a:rPr lang="es-ES_tradnl" dirty="0" err="1"/>
              <a:t>Intelligence</a:t>
            </a:r>
            <a:r>
              <a:rPr lang="es-ES_tradnl" dirty="0"/>
              <a:t> </a:t>
            </a:r>
            <a:r>
              <a:rPr lang="es-ES_tradnl" dirty="0" err="1"/>
              <a:t>For</a:t>
            </a:r>
            <a:r>
              <a:rPr lang="es-ES_tradnl" dirty="0"/>
              <a:t> </a:t>
            </a:r>
            <a:r>
              <a:rPr lang="es-ES_tradnl" dirty="0" err="1"/>
              <a:t>Dummies</a:t>
            </a:r>
            <a:r>
              <a:rPr lang="es-ES_tradnl" dirty="0"/>
              <a:t> - John Paul Mueller, Luca </a:t>
            </a:r>
            <a:r>
              <a:rPr lang="es-ES_tradnl" dirty="0" err="1"/>
              <a:t>Massaron</a:t>
            </a:r>
            <a:r>
              <a:rPr lang="es-ES_tradnl" dirty="0"/>
              <a:t> (Ed. </a:t>
            </a:r>
            <a:r>
              <a:rPr lang="es-ES_tradnl" dirty="0" err="1"/>
              <a:t>For</a:t>
            </a:r>
            <a:r>
              <a:rPr lang="es-ES_tradnl" dirty="0"/>
              <a:t> </a:t>
            </a:r>
            <a:r>
              <a:rPr lang="es-ES_tradnl" dirty="0" err="1"/>
              <a:t>Dummies</a:t>
            </a:r>
            <a:r>
              <a:rPr lang="es-ES_tradnl" dirty="0"/>
              <a:t>)</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Life</a:t>
            </a:r>
            <a:r>
              <a:rPr lang="es-ES_tradnl" dirty="0"/>
              <a:t> 3.0: </a:t>
            </a:r>
            <a:r>
              <a:rPr lang="es-ES_tradnl" dirty="0" err="1"/>
              <a:t>Being</a:t>
            </a:r>
            <a:r>
              <a:rPr lang="es-ES_tradnl" dirty="0"/>
              <a:t> Human in </a:t>
            </a:r>
            <a:r>
              <a:rPr lang="es-ES_tradnl" dirty="0" err="1"/>
              <a:t>the</a:t>
            </a:r>
            <a:r>
              <a:rPr lang="es-ES_tradnl" dirty="0"/>
              <a:t> Age </a:t>
            </a:r>
            <a:r>
              <a:rPr lang="es-ES_tradnl" dirty="0" err="1"/>
              <a:t>of</a:t>
            </a:r>
            <a:r>
              <a:rPr lang="es-ES_tradnl" dirty="0"/>
              <a:t> Artificial </a:t>
            </a:r>
            <a:r>
              <a:rPr lang="es-ES_tradnl" dirty="0" err="1"/>
              <a:t>Intelligence</a:t>
            </a:r>
            <a:r>
              <a:rPr lang="es-ES_tradnl" dirty="0"/>
              <a:t> - Max Tegmark (Ed. </a:t>
            </a:r>
            <a:r>
              <a:rPr lang="es-ES_tradnl" dirty="0" err="1"/>
              <a:t>Knopf</a:t>
            </a:r>
            <a:r>
              <a:rPr lang="es-ES_tradnl" dirty="0"/>
              <a:t>)</a:t>
            </a:r>
          </a:p>
        </p:txBody>
      </p:sp>
    </p:spTree>
    <p:extLst>
      <p:ext uri="{BB962C8B-B14F-4D97-AF65-F5344CB8AC3E}">
        <p14:creationId xmlns:p14="http://schemas.microsoft.com/office/powerpoint/2010/main" val="35149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Inteligencia Artificial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
        <p:nvSpPr>
          <p:cNvPr id="8" name="Subtitle 7">
            <a:extLst>
              <a:ext uri="{FF2B5EF4-FFF2-40B4-BE49-F238E27FC236}">
                <a16:creationId xmlns:a16="http://schemas.microsoft.com/office/drawing/2014/main" id="{22E5F711-BB10-D9D5-656F-BD11A5C76F47}"/>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6448</TotalTime>
  <Words>6052</Words>
  <Application>Microsoft Macintosh PowerPoint</Application>
  <PresentationFormat>Widescreen</PresentationFormat>
  <Paragraphs>594</Paragraphs>
  <Slides>65</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Calisto MT</vt:lpstr>
      <vt:lpstr>Monaspace Argon</vt:lpstr>
      <vt:lpstr>NimbusRomNo9L</vt:lpstr>
      <vt:lpstr>Univers Condensed</vt:lpstr>
      <vt:lpstr>ChronicleVTI</vt:lpstr>
      <vt:lpstr>Introducción</vt:lpstr>
      <vt:lpstr>Introducción</vt:lpstr>
      <vt:lpstr>Introducción</vt:lpstr>
      <vt:lpstr>Evaluación</vt:lpstr>
      <vt:lpstr>Herramientas</vt:lpstr>
      <vt:lpstr>Programa</vt:lpstr>
      <vt:lpstr>Programa</vt:lpstr>
      <vt:lpstr>Bibliografía</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Inteligencia Artificial</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Historia de LA IA</vt:lpstr>
      <vt:lpstr>Beneficios y Riesgos de la IA</vt:lpstr>
      <vt:lpstr>Beneficios de LA IA</vt:lpstr>
      <vt:lpstr>Riesgos de LA IA</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Python</vt:lpstr>
      <vt:lpstr>Librerías asociadas</vt:lpstr>
      <vt:lpstr>Numpy</vt:lpstr>
      <vt:lpstr>Numpy</vt:lpstr>
      <vt:lpstr>Scipy</vt:lpstr>
      <vt:lpstr>Statsmodels</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32</cp:revision>
  <dcterms:created xsi:type="dcterms:W3CDTF">2024-01-28T21:07:34Z</dcterms:created>
  <dcterms:modified xsi:type="dcterms:W3CDTF">2024-04-22T15:21:28Z</dcterms:modified>
</cp:coreProperties>
</file>